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70" r:id="rId9"/>
    <p:sldId id="263" r:id="rId10"/>
    <p:sldId id="271" r:id="rId11"/>
    <p:sldId id="278" r:id="rId12"/>
    <p:sldId id="272" r:id="rId13"/>
    <p:sldId id="264" r:id="rId14"/>
    <p:sldId id="265" r:id="rId15"/>
    <p:sldId id="274" r:id="rId16"/>
    <p:sldId id="275" r:id="rId17"/>
    <p:sldId id="266" r:id="rId18"/>
    <p:sldId id="269" r:id="rId19"/>
    <p:sldId id="276" r:id="rId20"/>
    <p:sldId id="277" r:id="rId2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 Uvod" id="{BC36DFA4-D76A-450A-99AB-3A7B7A86A80A}">
          <p14:sldIdLst>
            <p14:sldId id="256"/>
            <p14:sldId id="257"/>
            <p14:sldId id="258"/>
            <p14:sldId id="267"/>
            <p14:sldId id="259"/>
            <p14:sldId id="260"/>
          </p14:sldIdLst>
        </p14:section>
        <p14:section name="2-material" id="{F73B68FF-BB24-45CB-AA57-ECB3D3DF2CA9}">
          <p14:sldIdLst>
            <p14:sldId id="261"/>
            <p14:sldId id="270"/>
            <p14:sldId id="263"/>
            <p14:sldId id="271"/>
            <p14:sldId id="278"/>
            <p14:sldId id="272"/>
          </p14:sldIdLst>
        </p14:section>
        <p14:section name="3 metoda" id="{E3D6686E-CAB3-4456-865A-5BA75676715E}">
          <p14:sldIdLst>
            <p14:sldId id="264"/>
            <p14:sldId id="265"/>
            <p14:sldId id="274"/>
            <p14:sldId id="275"/>
            <p14:sldId id="266"/>
          </p14:sldIdLst>
        </p14:section>
        <p14:section name="4 Zaver" id="{3D8C2388-5367-4F55-87DA-056D7F6CAFF6}">
          <p14:sldIdLst>
            <p14:sldId id="269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E39"/>
    <a:srgbClr val="F6250E"/>
    <a:srgbClr val="DDAF71"/>
    <a:srgbClr val="0050DE"/>
    <a:srgbClr val="93D07D"/>
    <a:srgbClr val="FF501A"/>
    <a:srgbClr val="FFA327"/>
    <a:srgbClr val="0F6FC6"/>
    <a:srgbClr val="99CB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2961" autoAdjust="0"/>
  </p:normalViewPr>
  <p:slideViewPr>
    <p:cSldViewPr snapToGrid="0">
      <p:cViewPr>
        <p:scale>
          <a:sx n="75" d="100"/>
          <a:sy n="75" d="100"/>
        </p:scale>
        <p:origin x="211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8T11:02:04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0 192,'0'-3,"0"0,1 1,-1-1,1 0,-1 1,1-1,0 0,0 1,0-1,0 1,1-1,-1 1,1-1,-1 1,1 0,0 0,0 0,3-2,0 0,0 0,1 0,0 1,0 0,0 0,0 0,10-2,5 0,0 1,1 0,39 0,-6 3,0 3,1 2,-1 2,66 17,-71-15,-1-2,1-2,0-2,62-6,0 1,-105 3,50 2,1-3,-1-3,0-2,69-17,-101 18,0 1,1 1,-1 2,37 1,34-2,-24-10,-51 8,0 0,31 0,400 5,-427-3,-1 0,26-6,44-4,3 14,-63 0,-1-1,1-2,50-7,-13-12,-54 14,1 1,-1 1,1 0,31-2,-39 6,241 2,-167 9,-48-5,58 1,-48-7,-25-1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8T11:02:08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4441 98,'-161'0,"-593"-14,479 7,68 3,174 1,0-2,0-1,-38-12,29 6,-48-5,-31 7,-176 9,150 3,-312 35,-17-1,387-35,-115 14,137-8,41-5,0 1,-44 10,31-4,0-1,-66 3,74-8,-37 6,54-5,-1-2,0 0,0-1,0 0,0-1,0-1,-26-4,-23-6,50 10,0-1,1 0,-1-1,1-1,0 0,0-1,-15-7,17 8,0 0,0 0,0 1,0 1,0 0,0 0,-1 1,1 1,-1 0,-12 1,24-1,-10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9D440-7424-4BF0-8969-AACB31CA9E5D}" type="datetimeFigureOut">
              <a:rPr lang="sk-SK" smtClean="0"/>
              <a:t>4. 6. 2024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5E52C-17AB-47D8-AACE-40FB83387B6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0058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Dobrý deň, moje meno je Róbert Kica a dnes vám chcem predstaviť moju diplomovú prácu na tému </a:t>
            </a:r>
            <a:r>
              <a:rPr lang="sk-SK" sz="1200" dirty="0">
                <a:ea typeface="+mj-lt"/>
                <a:cs typeface="+mj-lt"/>
              </a:rPr>
              <a:t>Škálovateľný procedurálny algoritmus pre </a:t>
            </a:r>
            <a:r>
              <a:rPr lang="sk-SK" sz="1200" dirty="0" err="1">
                <a:ea typeface="+mj-lt"/>
                <a:cs typeface="+mj-lt"/>
              </a:rPr>
              <a:t>trblietky</a:t>
            </a:r>
            <a:r>
              <a:rPr lang="sk-SK" sz="1200" dirty="0">
                <a:ea typeface="+mj-lt"/>
                <a:cs typeface="+mj-lt"/>
              </a:rPr>
              <a:t> v reálnom čase. Mojim školiteľom bol tu prítomný pán profesor Roman </a:t>
            </a:r>
            <a:r>
              <a:rPr lang="sk-SK" sz="1200" dirty="0" err="1">
                <a:ea typeface="+mj-lt"/>
                <a:cs typeface="+mj-lt"/>
              </a:rPr>
              <a:t>Ďurikovič</a:t>
            </a:r>
            <a:r>
              <a:rPr lang="sk-SK" sz="1200" dirty="0">
                <a:ea typeface="+mj-lt"/>
                <a:cs typeface="+mj-lt"/>
              </a:rPr>
              <a:t>.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1564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Vytvorili sme aj prehľadné grafické rozhranie na jednoduchú úpravu parametrov. Vpravo je rozhranie, GUI, </a:t>
            </a:r>
            <a:r>
              <a:rPr lang="sk-SK" dirty="0" err="1"/>
              <a:t>Unity</a:t>
            </a:r>
            <a:r>
              <a:rPr lang="sk-SK" dirty="0"/>
              <a:t>. V červenom rámčeku je zvýraznená časť editora materiálu pre parametre </a:t>
            </a:r>
            <a:r>
              <a:rPr lang="sk-SK" dirty="0" err="1"/>
              <a:t>trblietok</a:t>
            </a:r>
            <a:r>
              <a:rPr lang="sk-SK" dirty="0"/>
              <a:t>. Na obrázku naľavo je to zväčšené. ++ popíš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93346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Takto vyzerá spustiteľná aplikácia, kde môžeme porovnať metódy vedľa seba, pri rovnakom svetle a uhle pohľadu. Môžeme meniť typ metódy a jej parametre tak ako v </a:t>
            </a:r>
            <a:r>
              <a:rPr lang="sk-SK" dirty="0" err="1"/>
              <a:t>Unity</a:t>
            </a:r>
            <a:r>
              <a:rPr lang="sk-SK" dirty="0"/>
              <a:t> editore. Vieme si vybrať medzi niektorými typmi objektov. Pomocou tlačidiel myši vieme rotovať kamerou. K aplikácii sme vytvorili a krátky manuál.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2225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Materiál má niekoľko obmedzení. Je spravený pre konkrétnu verziu HDRP a je možné, že sa niečo pokazí keď aktualizujeme HDRP. Trblietanie je implementované cez </a:t>
            </a:r>
            <a:r>
              <a:rPr lang="sk-SK" dirty="0" err="1"/>
              <a:t>dopredné</a:t>
            </a:r>
            <a:r>
              <a:rPr lang="sk-SK" dirty="0"/>
              <a:t> alebo priame </a:t>
            </a:r>
            <a:r>
              <a:rPr lang="sk-SK" dirty="0" err="1"/>
              <a:t>nasvietenie</a:t>
            </a:r>
            <a:r>
              <a:rPr lang="sk-SK" dirty="0"/>
              <a:t> - po anglicky forward </a:t>
            </a:r>
            <a:r>
              <a:rPr lang="sk-SK" dirty="0" err="1"/>
              <a:t>rendering</a:t>
            </a:r>
            <a:r>
              <a:rPr lang="sk-SK" dirty="0"/>
              <a:t>. </a:t>
            </a:r>
            <a:r>
              <a:rPr lang="sk-SK" dirty="0" err="1"/>
              <a:t>Trblietky</a:t>
            </a:r>
            <a:r>
              <a:rPr lang="sk-SK" dirty="0"/>
              <a:t> sa zobrazujú iba pre bodové svetlo, hlavne z dôvodu, že všetky metódy fungujú pri tomto type svetla. Vyskytli sa aj problémy s konzistenciou snímkovania. Na obrázku sú zobrazené snímky za sekundu pre neupravený Lit </a:t>
            </a:r>
            <a:r>
              <a:rPr lang="sk-SK" dirty="0" err="1"/>
              <a:t>shader</a:t>
            </a:r>
            <a:r>
              <a:rPr lang="sk-SK" dirty="0"/>
              <a:t> a upravený Lit </a:t>
            </a:r>
            <a:r>
              <a:rPr lang="sk-SK" dirty="0" err="1"/>
              <a:t>shader</a:t>
            </a:r>
            <a:r>
              <a:rPr lang="sk-SK" dirty="0"/>
              <a:t> bez trblietania. Mali by byť takmer rovnaké ale vidíme, že vpravo kolíše. Niektoré snímky vyžadujú viac času na vykreslenie a iné sú v očakávanom rozsahu.  Spočiatku sme mysleli, že je to spôsobené dynamickým vetvením na GPU – jedna vetva </a:t>
            </a:r>
            <a:r>
              <a:rPr lang="sk-SK" dirty="0" err="1"/>
              <a:t>if</a:t>
            </a:r>
            <a:r>
              <a:rPr lang="sk-SK" dirty="0"/>
              <a:t>- </a:t>
            </a:r>
            <a:r>
              <a:rPr lang="sk-SK" dirty="0" err="1"/>
              <a:t>trblietky</a:t>
            </a:r>
            <a:r>
              <a:rPr lang="sk-SK" dirty="0"/>
              <a:t>- druhá bez zmeny. No dialo sa to iba na tomto laptope a pri 4K rozlíšení. Napr. pri testovaní na desktope sa to neprejavovalo. Tento problém je potrebné viac preskúmať.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28292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Prejdime na jednotlivé metódy trblietania. Na animácii vpravo môžeme vidieť všetky implementované metódy osvetlené 2ma bodovými svetlami. Odkazy na články metód sú na konci prezentácie. Naša metóda je červená hore.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63220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Za základ našej metódy sme zobrali metódu </a:t>
            </a:r>
            <a:r>
              <a:rPr lang="sk-SK" dirty="0" err="1"/>
              <a:t>Beibei</a:t>
            </a:r>
            <a:r>
              <a:rPr lang="sk-SK" dirty="0"/>
              <a:t> </a:t>
            </a:r>
            <a:r>
              <a:rPr lang="sk-SK" dirty="0" err="1"/>
              <a:t>Wanhg</a:t>
            </a:r>
            <a:r>
              <a:rPr lang="sk-SK" dirty="0"/>
              <a:t> a Hub </a:t>
            </a:r>
            <a:r>
              <a:rPr lang="sk-SK" dirty="0" err="1"/>
              <a:t>Bowles</a:t>
            </a:r>
            <a:r>
              <a:rPr lang="sk-SK" dirty="0"/>
              <a:t>. Je založená na uniformnej mriežke, na ktorej sú rozmiestnené </a:t>
            </a:r>
            <a:r>
              <a:rPr lang="sk-SK" dirty="0" err="1"/>
              <a:t>trblietky</a:t>
            </a:r>
            <a:r>
              <a:rPr lang="sk-SK" dirty="0"/>
              <a:t>. Keď sa pretnú s povrchom objektu, vykreslí sa </a:t>
            </a:r>
            <a:r>
              <a:rPr lang="sk-SK" dirty="0" err="1"/>
              <a:t>trrblietka</a:t>
            </a:r>
            <a:r>
              <a:rPr lang="sk-SK" dirty="0"/>
              <a:t>. Síce používajú šum na zakrytie tejto rovnomernosti, ale pri hustejších </a:t>
            </a:r>
            <a:r>
              <a:rPr lang="sk-SK" dirty="0" err="1"/>
              <a:t>trblietkách</a:t>
            </a:r>
            <a:r>
              <a:rPr lang="sk-SK" dirty="0"/>
              <a:t> a tiež na rovných povrchoch sa znovu objavia vzory. Je vhodná len na veľmi riedke </a:t>
            </a:r>
            <a:r>
              <a:rPr lang="sk-SK" dirty="0" err="1"/>
              <a:t>trbliekty</a:t>
            </a:r>
            <a:r>
              <a:rPr lang="sk-SK" dirty="0"/>
              <a:t>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09618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Naša metóda vie zobraziť hustejšie </a:t>
            </a:r>
            <a:r>
              <a:rPr lang="sk-SK" dirty="0" err="1"/>
              <a:t>trblietky</a:t>
            </a:r>
            <a:r>
              <a:rPr lang="sk-SK" dirty="0"/>
              <a:t>, bez viditeľných vzorov. Spravili sme to použitím viacerých mriežok, ktoré boli náhodne posunuté. Na odstránenie skokov medzi </a:t>
            </a:r>
            <a:r>
              <a:rPr lang="sk-SK" dirty="0" err="1"/>
              <a:t>trblietkami</a:t>
            </a:r>
            <a:r>
              <a:rPr lang="sk-SK" dirty="0"/>
              <a:t> pri približovaní/</a:t>
            </a:r>
            <a:r>
              <a:rPr lang="sk-SK" dirty="0" err="1"/>
              <a:t>vzdiaľovaní</a:t>
            </a:r>
            <a:r>
              <a:rPr lang="sk-SK" dirty="0"/>
              <a:t> sa sme pridali škály. Celovo je rozmiestnenie </a:t>
            </a:r>
            <a:r>
              <a:rPr lang="sk-SK" dirty="0" err="1"/>
              <a:t>trblietok</a:t>
            </a:r>
            <a:r>
              <a:rPr lang="sk-SK" dirty="0"/>
              <a:t> viac náhodné. Pridali sme aj parameter globálnej drsnosti – </a:t>
            </a:r>
            <a:r>
              <a:rPr lang="sk-SK" dirty="0" err="1"/>
              <a:t>Wardov</a:t>
            </a:r>
            <a:r>
              <a:rPr lang="sk-SK" dirty="0"/>
              <a:t> </a:t>
            </a:r>
            <a:r>
              <a:rPr lang="sk-SK" dirty="0" err="1"/>
              <a:t>anisotropný</a:t>
            </a:r>
            <a:r>
              <a:rPr lang="sk-SK" dirty="0"/>
              <a:t> model.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71734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Naša metóda má stále isté nevýhody. Príliš drobné </a:t>
            </a:r>
            <a:r>
              <a:rPr lang="sk-SK" dirty="0" err="1"/>
              <a:t>trblietky</a:t>
            </a:r>
            <a:r>
              <a:rPr lang="sk-SK" dirty="0"/>
              <a:t> sa mihotajú. Výkonovo je naša metóda náročnejšia, pretože používame viac mriežok. Niekedy je celkom dosť vidno skok medzi </a:t>
            </a:r>
            <a:r>
              <a:rPr lang="sk-SK" dirty="0" err="1"/>
              <a:t>trblietkami</a:t>
            </a:r>
            <a:r>
              <a:rPr lang="sk-SK" dirty="0"/>
              <a:t>- ako môžeme vidieť na animácii. Navyše nami použitý šum je výkonovo celkom náročný. V tabuľke je vidieť, že Bez počítania šumu vykreslenie scény s našou metódou trvalo 25.3ms. So šumom to trvalo 77% dlhšie. Bolo by preto vhodnejšie použiť 3D textúru. Mali sme skript na vytvorenie 3D textúry ale pri implementácii sa nesprávne vzorkovala, tak sme to nahradili procedurálnym </a:t>
            </a:r>
            <a:r>
              <a:rPr lang="sk-SK" dirty="0" err="1"/>
              <a:t>algo</a:t>
            </a:r>
            <a:r>
              <a:rPr lang="sk-SK" dirty="0"/>
              <a:t>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25593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Jednotlivé metódy sme vyhodnocovali z viacerých hľadísk. Najdôležitejšie boli náročnosť a vzhľad. Zisťovali sme za akých okolností sa vyskytnú artefakty, či je použitie metódy jednoduché. Vpravo hore vidíme obrázok z výkonnostného vyhodnocovania. V tabuľke vidíme všetky metódy. Chcel by som vyzdvihnúť zafarbené bunky. Zelenou sú vyznačené priemerné a 1% </a:t>
            </a:r>
            <a:r>
              <a:rPr lang="sk-SK" dirty="0" err="1"/>
              <a:t>percentil</a:t>
            </a:r>
            <a:r>
              <a:rPr lang="sk-SK" dirty="0"/>
              <a:t> pre originálny Lit </a:t>
            </a:r>
            <a:r>
              <a:rPr lang="sk-SK" dirty="0" err="1"/>
              <a:t>shader</a:t>
            </a:r>
            <a:r>
              <a:rPr lang="sk-SK" dirty="0"/>
              <a:t>. Vidíme, že metódy </a:t>
            </a:r>
            <a:r>
              <a:rPr lang="sk-SK" dirty="0" err="1"/>
              <a:t>trblietok</a:t>
            </a:r>
            <a:r>
              <a:rPr lang="sk-SK" dirty="0"/>
              <a:t> majú celkom veľký vplyv na výkon. Navyše </a:t>
            </a:r>
            <a:r>
              <a:rPr lang="sk-SK" dirty="0" err="1"/>
              <a:t>precentily</a:t>
            </a:r>
            <a:r>
              <a:rPr lang="sk-SK" dirty="0"/>
              <a:t> rozdiely medzi priemernými ms a 1 . 0.1 značia, že obraz nebol plynulý.  44ms je cca 22 FPS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1999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Najskôr Vám predstavím dosiahnuté výsledky a priblížim problematiku. V druhej časti popíšem vytvorený materiál a v poslednej časti predstavím vlastnú metódu a vyhodnotenie výsledkov.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3552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Našim cieľom bolo navrhnúť a implementovať algoritmus </a:t>
            </a:r>
            <a:r>
              <a:rPr lang="sk-SK" dirty="0">
                <a:ea typeface="+mn-lt"/>
                <a:cs typeface="+mn-lt"/>
              </a:rPr>
              <a:t>vykresľovania </a:t>
            </a:r>
            <a:r>
              <a:rPr lang="sk-SK" dirty="0" err="1">
                <a:ea typeface="+mn-lt"/>
                <a:cs typeface="+mn-lt"/>
              </a:rPr>
              <a:t>trblietok</a:t>
            </a:r>
            <a:r>
              <a:rPr lang="sk-SK" dirty="0">
                <a:ea typeface="+mn-lt"/>
                <a:cs typeface="+mn-lt"/>
              </a:rPr>
              <a:t> v reálnom čase, vytvoriť vlastný materiál a vyhodnotiť jednotlivé metódy z viacerých hľadísk.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6166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Vytvorili sme materiál s viacerými metódami trblietania. Materiál sa dá stiahnuť a použiť v ďalších projektoch. Vytvorili sme vlastnú metódu trblietania. Vytvorili sme interaktívnu aplikáciu na porovnanie týchto metód. Vyhodnotili sme metódy z viacerých hľadísk. Ciele práce boli splnené.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71664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 reálnom svete majú materiály zložitú </a:t>
            </a:r>
            <a:r>
              <a:rPr lang="sk-SK" dirty="0" err="1"/>
              <a:t>mikroštruktúru</a:t>
            </a:r>
            <a:r>
              <a:rPr lang="sk-SK" dirty="0"/>
              <a:t>. Táto štruktúra má veľký vplyv na realistickosť scény ako môžeme vidieť na obrázku. Jedným z takýchto materiálov je napríklad automobilový lak, ktorý má v povrchu častice, ktoré pri vhodnom uhle pozorovania odrazia silný lúč. Tento efekt znázornený vpravo hore.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202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Pri tvorbe trblietavých materiálov musíme riešiť vhodnú reprezentáciu týchto drobných častíc a následne jej efektívne vykreslenie. Pri vykresľovaní v reálnom čase máme obmedzený čas a algoritmus musí byť efektívny. Častými problémami sú </a:t>
            </a:r>
            <a:r>
              <a:rPr lang="sk-SK" dirty="0" err="1"/>
              <a:t>aliasing</a:t>
            </a:r>
            <a:r>
              <a:rPr lang="sk-SK" dirty="0"/>
              <a:t>/ mihotanie, ktoré môžeme vidieť na animácii vpravo.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8972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Pracovali sme v programe </a:t>
            </a:r>
            <a:r>
              <a:rPr lang="sk-SK" dirty="0" err="1"/>
              <a:t>Unity</a:t>
            </a:r>
            <a:r>
              <a:rPr lang="sk-SK" dirty="0"/>
              <a:t> s </a:t>
            </a:r>
            <a:r>
              <a:rPr lang="sk-SK" dirty="0" err="1"/>
              <a:t>vykresľovacím</a:t>
            </a:r>
            <a:r>
              <a:rPr lang="sk-SK" dirty="0"/>
              <a:t> kanálom HDRP. Je to prevažne nástroj na tvorbu videohier ale aj iných interaktívnych aplikácií.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90838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HDRP je komplexný kanál. Je písaný v HLSL </a:t>
            </a:r>
            <a:r>
              <a:rPr lang="sk-SK" dirty="0" err="1"/>
              <a:t>shader</a:t>
            </a:r>
            <a:r>
              <a:rPr lang="sk-SK" dirty="0"/>
              <a:t> jazyku spolu s </a:t>
            </a:r>
            <a:r>
              <a:rPr lang="sk-SK" dirty="0" err="1"/>
              <a:t>unity</a:t>
            </a:r>
            <a:r>
              <a:rPr lang="sk-SK" dirty="0"/>
              <a:t> makrami. Funkcionalita je rozdelená do viacerých súborov. Na obrázku vidíme časť HDRP, ktorú sme modifikovali. Nepodstatné metódy sme vynechali. Ako môžeme vidieť, kód je celkom previazaný. Najväčšie modifikácie sme vykonali hlavne v </a:t>
            </a:r>
            <a:r>
              <a:rPr lang="sk-SK" dirty="0" err="1"/>
              <a:t>Lit.hlsl</a:t>
            </a:r>
            <a:r>
              <a:rPr lang="sk-SK" dirty="0"/>
              <a:t> a </a:t>
            </a:r>
            <a:r>
              <a:rPr lang="sk-SK" dirty="0" err="1"/>
              <a:t>SurfaceShading.hlsl</a:t>
            </a:r>
            <a:r>
              <a:rPr lang="sk-SK" dirty="0"/>
              <a:t> súboroch. Žltou sú len zvýraznené nové metódy.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42035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Vlastný materiál, ktorý potom aplikujeme na 3D modely sme vytvorili nasledovne: Vytvorili sme lokálnu kópiu Lit </a:t>
            </a:r>
            <a:r>
              <a:rPr lang="sk-SK" dirty="0" err="1"/>
              <a:t>shadera</a:t>
            </a:r>
            <a:r>
              <a:rPr lang="sk-SK" dirty="0"/>
              <a:t> a zmenených súborov. Potom sme pomocou </a:t>
            </a:r>
            <a:r>
              <a:rPr lang="sk-SK" dirty="0" err="1"/>
              <a:t>include</a:t>
            </a:r>
            <a:r>
              <a:rPr lang="sk-SK" dirty="0"/>
              <a:t> direktív povedali novému </a:t>
            </a:r>
            <a:r>
              <a:rPr lang="sk-SK" dirty="0" err="1"/>
              <a:t>shaderu</a:t>
            </a:r>
            <a:r>
              <a:rPr lang="sk-SK" dirty="0"/>
              <a:t>, že má vyžívať tieto konkrétne modifikované súbory. Ináč </a:t>
            </a:r>
            <a:r>
              <a:rPr lang="sk-SK" dirty="0" err="1"/>
              <a:t>shader</a:t>
            </a:r>
            <a:r>
              <a:rPr lang="sk-SK" dirty="0"/>
              <a:t> fungoval ako normálny nezmenený </a:t>
            </a:r>
            <a:r>
              <a:rPr lang="sk-SK" dirty="0" err="1"/>
              <a:t>Lit.shader</a:t>
            </a:r>
            <a:r>
              <a:rPr lang="sk-SK" dirty="0"/>
              <a:t>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5E52C-17AB-47D8-AACE-40FB83387B63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523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62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298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34101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1006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502561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7734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129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7488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254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723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375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710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506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1383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650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074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6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kv"/><Relationship Id="rId2" Type="http://schemas.microsoft.com/office/2007/relationships/media" Target="../media/media3.mkv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video" Target="../media/media4.mkv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microsoft.com/office/2007/relationships/media" Target="../media/media4.mkv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docs.unity3d.com/Packages/com.unity.render-pipelines.high-definition@17.0/manual/HDRP-Features.htm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8.xml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466177" y="743356"/>
            <a:ext cx="8152883" cy="33002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sk-SK" sz="3600" dirty="0">
                <a:ea typeface="+mj-lt"/>
                <a:cs typeface="+mj-lt"/>
              </a:rPr>
              <a:t>Škálovateľný procedurálny algoritmus pre </a:t>
            </a:r>
            <a:r>
              <a:rPr lang="sk-SK" sz="3600" dirty="0" err="1">
                <a:ea typeface="+mj-lt"/>
                <a:cs typeface="+mj-lt"/>
              </a:rPr>
              <a:t>trblietky</a:t>
            </a:r>
            <a:r>
              <a:rPr lang="sk-SK" sz="3600" dirty="0">
                <a:ea typeface="+mj-lt"/>
                <a:cs typeface="+mj-lt"/>
              </a:rPr>
              <a:t> v reálnom čase</a:t>
            </a:r>
            <a:endParaRPr lang="sk-SK" sz="36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446320" y="4043648"/>
            <a:ext cx="5172740" cy="17823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sk-SK" dirty="0">
                <a:solidFill>
                  <a:schemeClr val="tx1"/>
                </a:solidFill>
              </a:rPr>
              <a:t>							Diplomová práca</a:t>
            </a:r>
          </a:p>
          <a:p>
            <a:pPr algn="l"/>
            <a:r>
              <a:rPr lang="sk-SK" dirty="0">
                <a:solidFill>
                  <a:schemeClr val="tx1"/>
                </a:solidFill>
              </a:rPr>
              <a:t>Autor:						  Bc. Róbert Kica</a:t>
            </a:r>
          </a:p>
          <a:p>
            <a:pPr algn="l"/>
            <a:r>
              <a:rPr lang="sk-SK" dirty="0">
                <a:solidFill>
                  <a:schemeClr val="tx1"/>
                </a:solidFill>
                <a:ea typeface="+mn-lt"/>
                <a:cs typeface="+mn-lt"/>
              </a:rPr>
              <a:t>Školiteľ:		 prof. RNDr. Roman </a:t>
            </a:r>
            <a:r>
              <a:rPr lang="sk-SK" dirty="0" err="1">
                <a:solidFill>
                  <a:schemeClr val="tx1"/>
                </a:solidFill>
                <a:ea typeface="+mn-lt"/>
                <a:cs typeface="+mn-lt"/>
              </a:rPr>
              <a:t>Ďurikovič</a:t>
            </a:r>
            <a:r>
              <a:rPr lang="sk-SK" dirty="0">
                <a:solidFill>
                  <a:schemeClr val="tx1"/>
                </a:solidFill>
                <a:ea typeface="+mn-lt"/>
                <a:cs typeface="+mn-lt"/>
              </a:rPr>
              <a:t>, PhD.</a:t>
            </a:r>
            <a:endParaRPr lang="sk-SK" dirty="0">
              <a:solidFill>
                <a:schemeClr val="tx1"/>
              </a:solidFill>
            </a:endParaRPr>
          </a:p>
          <a:p>
            <a:pPr algn="l"/>
            <a:r>
              <a:rPr lang="sk-SK" dirty="0">
                <a:solidFill>
                  <a:schemeClr val="tx1"/>
                </a:solidFill>
              </a:rPr>
              <a:t>									     2024</a:t>
            </a:r>
          </a:p>
          <a:p>
            <a:pPr algn="l"/>
            <a:endParaRPr lang="sk-SK" dirty="0">
              <a:solidFill>
                <a:schemeClr val="tx1"/>
              </a:solidFill>
            </a:endParaRPr>
          </a:p>
        </p:txBody>
      </p:sp>
      <p:pic>
        <p:nvPicPr>
          <p:cNvPr id="9" name="Obrázok 8" descr="Obrázok, na ktorom je náčrt, kresba, obrysy, kreslený obrázok&#10;&#10;Automaticky generovaný popis">
            <a:extLst>
              <a:ext uri="{FF2B5EF4-FFF2-40B4-BE49-F238E27FC236}">
                <a16:creationId xmlns:a16="http://schemas.microsoft.com/office/drawing/2014/main" id="{354CCC79-D34F-A9AF-B473-49FB44226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7" t="15568" r="15408" b="15944"/>
          <a:stretch/>
        </p:blipFill>
        <p:spPr>
          <a:xfrm>
            <a:off x="5567075" y="231816"/>
            <a:ext cx="1045250" cy="1024072"/>
          </a:xfrm>
          <a:prstGeom prst="rect">
            <a:avLst/>
          </a:prstGeom>
        </p:spPr>
      </p:pic>
      <p:sp>
        <p:nvSpPr>
          <p:cNvPr id="10" name="Podnadpis 2">
            <a:extLst>
              <a:ext uri="{FF2B5EF4-FFF2-40B4-BE49-F238E27FC236}">
                <a16:creationId xmlns:a16="http://schemas.microsoft.com/office/drawing/2014/main" id="{45C56774-3311-666A-F103-3FE465B16743}"/>
              </a:ext>
            </a:extLst>
          </p:cNvPr>
          <p:cNvSpPr txBox="1">
            <a:spLocks/>
          </p:cNvSpPr>
          <p:nvPr/>
        </p:nvSpPr>
        <p:spPr>
          <a:xfrm>
            <a:off x="4326468" y="1334949"/>
            <a:ext cx="3547183" cy="4786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sk-SK" sz="1100" dirty="0">
                <a:solidFill>
                  <a:schemeClr val="tx1"/>
                </a:solidFill>
                <a:ea typeface="+mn-lt"/>
                <a:cs typeface="+mn-lt"/>
              </a:rPr>
              <a:t>UNIVERZITA KOMENSKÉHO V BRATISLAVE</a:t>
            </a:r>
            <a:endParaRPr lang="sk-SK" sz="110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sk-SK" sz="1100" dirty="0">
                <a:solidFill>
                  <a:schemeClr val="tx1"/>
                </a:solidFill>
                <a:ea typeface="+mn-lt"/>
                <a:cs typeface="+mn-lt"/>
              </a:rPr>
              <a:t>FAKULTA MATEMATIKY, FYZIKY A INFORMATIKY</a:t>
            </a:r>
            <a:endParaRPr lang="sk-SK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5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CBD1CA-23BE-4CBE-5783-9C950E17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solidFill>
                  <a:srgbClr val="0F6FC6"/>
                </a:solidFill>
              </a:rPr>
              <a:t>GUI materiálu, editor </a:t>
            </a:r>
            <a:r>
              <a:rPr lang="sk-SK" sz="3600" dirty="0" err="1">
                <a:solidFill>
                  <a:srgbClr val="0F6FC6"/>
                </a:solidFill>
              </a:rPr>
              <a:t>trblietok</a:t>
            </a:r>
            <a:br>
              <a:rPr lang="sk-SK" sz="3600" dirty="0">
                <a:solidFill>
                  <a:srgbClr val="0F6FC6"/>
                </a:solidFill>
                <a:effectLst/>
              </a:rPr>
            </a:br>
            <a:endParaRPr lang="sk-SK" dirty="0">
              <a:solidFill>
                <a:srgbClr val="0F6FC6"/>
              </a:solidFill>
            </a:endParaRPr>
          </a:p>
        </p:txBody>
      </p:sp>
      <p:pic>
        <p:nvPicPr>
          <p:cNvPr id="4" name="Zástupný objekt pre obsah 3" descr="Obrázok, na ktorom je text, snímka obrazovky, softvér, multimediálny softvér&#10;&#10;Automaticky generovaný popis">
            <a:extLst>
              <a:ext uri="{FF2B5EF4-FFF2-40B4-BE49-F238E27FC236}">
                <a16:creationId xmlns:a16="http://schemas.microsoft.com/office/drawing/2014/main" id="{BD1529CB-7AE6-2039-DE47-A5270C5E8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1896"/>
          <a:stretch/>
        </p:blipFill>
        <p:spPr>
          <a:xfrm>
            <a:off x="67638" y="1422446"/>
            <a:ext cx="5497206" cy="5311212"/>
          </a:xfrm>
        </p:spPr>
      </p:pic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CF3A706-7814-227E-67FC-24360ADB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10</a:t>
            </a:fld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5AAEE51E-2D86-5250-C05E-412346DF6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737" y="1437127"/>
            <a:ext cx="5711511" cy="4104222"/>
          </a:xfrm>
          <a:prstGeom prst="rect">
            <a:avLst/>
          </a:prstGeom>
        </p:spPr>
      </p:pic>
      <p:sp>
        <p:nvSpPr>
          <p:cNvPr id="5" name="Obdĺžnik 4">
            <a:extLst>
              <a:ext uri="{FF2B5EF4-FFF2-40B4-BE49-F238E27FC236}">
                <a16:creationId xmlns:a16="http://schemas.microsoft.com/office/drawing/2014/main" id="{097D724F-64DE-0365-C91A-72A94C1208F4}"/>
              </a:ext>
            </a:extLst>
          </p:cNvPr>
          <p:cNvSpPr/>
          <p:nvPr/>
        </p:nvSpPr>
        <p:spPr>
          <a:xfrm>
            <a:off x="9496339" y="2910979"/>
            <a:ext cx="2273416" cy="18707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4928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402083-5B7D-D989-0669-7F555708F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91" y="321409"/>
            <a:ext cx="9180946" cy="868218"/>
          </a:xfrm>
        </p:spPr>
        <p:txBody>
          <a:bodyPr>
            <a:noAutofit/>
          </a:bodyPr>
          <a:lstStyle/>
          <a:p>
            <a:r>
              <a:rPr lang="sk-SK" sz="2400" dirty="0"/>
              <a:t>Aplikácia na porovnanie metód s nastaviteľnými parametrami</a:t>
            </a:r>
            <a:br>
              <a:rPr lang="sk-SK" sz="2400" dirty="0">
                <a:effectLst/>
              </a:rPr>
            </a:br>
            <a:endParaRPr lang="sk-SK" sz="2400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878FE762-0CA1-0C94-8A84-38F7A25E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Zástupný objekt pre obsah 3" descr="Obrázok, na ktorom je text, snímka obrazovky, multimediálny softvér, softvér&#10;&#10;Automaticky generovaný popis">
            <a:extLst>
              <a:ext uri="{FF2B5EF4-FFF2-40B4-BE49-F238E27FC236}">
                <a16:creationId xmlns:a16="http://schemas.microsoft.com/office/drawing/2014/main" id="{921F62F8-778F-2B3C-C0FA-4A517AF7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651" r="771" b="12518"/>
          <a:stretch/>
        </p:blipFill>
        <p:spPr>
          <a:xfrm>
            <a:off x="272091" y="755518"/>
            <a:ext cx="10970038" cy="5767509"/>
          </a:xfrm>
          <a:prstGeom prst="rect">
            <a:avLst/>
          </a:prstGeom>
        </p:spPr>
      </p:pic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27676B0-667A-09B7-18B5-51312A1AB4DC}"/>
              </a:ext>
            </a:extLst>
          </p:cNvPr>
          <p:cNvSpPr txBox="1">
            <a:spLocks/>
          </p:cNvSpPr>
          <p:nvPr/>
        </p:nvSpPr>
        <p:spPr>
          <a:xfrm>
            <a:off x="8248993" y="649287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k-SK"/>
            </a:defPPr>
            <a:lvl1pPr marL="0" algn="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9954A3-9DFD-4C44-94BA-B95130A3BA1C}" type="slidenum">
              <a:rPr lang="en-US" smtClean="0"/>
              <a:pPr/>
              <a:t>11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3130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8D8348-B8CC-6A7E-C49D-4AB9A454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Obmedzenia vlastného materiálu</a:t>
            </a:r>
          </a:p>
        </p:txBody>
      </p:sp>
      <p:pic>
        <p:nvPicPr>
          <p:cNvPr id="4" name="Zástupný objekt pre obsah 3" descr="Obrázok, na ktorom je text, snímka obrazovky&#10;&#10;Automaticky generovaný popis">
            <a:extLst>
              <a:ext uri="{FF2B5EF4-FFF2-40B4-BE49-F238E27FC236}">
                <a16:creationId xmlns:a16="http://schemas.microsoft.com/office/drawing/2014/main" id="{6F0A7324-B788-D948-2FA9-CCCCB1301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90619" y="1802940"/>
            <a:ext cx="7000088" cy="3291749"/>
          </a:xfrm>
        </p:spPr>
      </p:pic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8CD81D2-516E-FFCA-1CEE-CFF421713CF4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4179892" cy="3291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 err="1">
                <a:ea typeface="+mn-lt"/>
                <a:cs typeface="+mn-lt"/>
              </a:rPr>
              <a:t>Unity</a:t>
            </a:r>
            <a:r>
              <a:rPr lang="sk-SK" dirty="0">
                <a:ea typeface="+mn-lt"/>
                <a:cs typeface="+mn-lt"/>
              </a:rPr>
              <a:t> 2022.1 + HDRP 13.1.x</a:t>
            </a:r>
          </a:p>
          <a:p>
            <a:r>
              <a:rPr lang="sk-SK" dirty="0">
                <a:ea typeface="+mn-lt"/>
                <a:cs typeface="+mn-lt"/>
              </a:rPr>
              <a:t>Iba </a:t>
            </a:r>
            <a:r>
              <a:rPr lang="sk-SK" dirty="0" err="1">
                <a:ea typeface="+mn-lt"/>
                <a:cs typeface="+mn-lt"/>
              </a:rPr>
              <a:t>dopredné</a:t>
            </a:r>
            <a:r>
              <a:rPr lang="sk-SK" dirty="0">
                <a:ea typeface="+mn-lt"/>
                <a:cs typeface="+mn-lt"/>
              </a:rPr>
              <a:t> (forward) </a:t>
            </a:r>
            <a:r>
              <a:rPr lang="sk-SK" dirty="0" err="1">
                <a:ea typeface="+mn-lt"/>
                <a:cs typeface="+mn-lt"/>
              </a:rPr>
              <a:t>nasvietenie</a:t>
            </a:r>
            <a:endParaRPr lang="sk-SK" dirty="0">
              <a:ea typeface="+mn-lt"/>
              <a:cs typeface="+mn-lt"/>
            </a:endParaRPr>
          </a:p>
          <a:p>
            <a:r>
              <a:rPr lang="sk-SK" dirty="0">
                <a:ea typeface="+mn-lt"/>
                <a:cs typeface="+mn-lt"/>
              </a:rPr>
              <a:t>Iba bodové svetlo</a:t>
            </a:r>
          </a:p>
          <a:p>
            <a:r>
              <a:rPr lang="sk-SK" dirty="0">
                <a:ea typeface="+mn-lt"/>
                <a:cs typeface="+mn-lt"/>
              </a:rPr>
              <a:t>Nekonzistencia snímkovania</a:t>
            </a:r>
          </a:p>
          <a:p>
            <a:r>
              <a:rPr lang="sk-SK" dirty="0">
                <a:ea typeface="+mn-lt"/>
                <a:cs typeface="+mn-lt"/>
              </a:rPr>
              <a:t>Malá kontrola nad počtom svetiel, ktoré na materiál vplývajú</a:t>
            </a:r>
          </a:p>
          <a:p>
            <a:endParaRPr lang="sk-SK" dirty="0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42CE4296-39D5-E9BA-8390-65C525E91964}"/>
              </a:ext>
            </a:extLst>
          </p:cNvPr>
          <p:cNvSpPr txBox="1"/>
          <p:nvPr/>
        </p:nvSpPr>
        <p:spPr>
          <a:xfrm>
            <a:off x="5435071" y="5275638"/>
            <a:ext cx="631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r>
              <a:rPr lang="sk-SK" sz="1600" kern="1200" dirty="0" err="1">
                <a:effectLst/>
                <a:ea typeface="+mn-ea"/>
                <a:cs typeface="+mn-cs"/>
              </a:rPr>
              <a:t>Unity</a:t>
            </a:r>
            <a:r>
              <a:rPr lang="sk-SK" sz="1600" kern="1200" dirty="0">
                <a:effectLst/>
                <a:ea typeface="+mn-ea"/>
                <a:cs typeface="+mn-cs"/>
              </a:rPr>
              <a:t> </a:t>
            </a:r>
            <a:r>
              <a:rPr lang="sk-SK" sz="1600" kern="1200" dirty="0" err="1">
                <a:effectLst/>
                <a:ea typeface="+mn-ea"/>
                <a:cs typeface="+mn-cs"/>
              </a:rPr>
              <a:t>profiler</a:t>
            </a:r>
            <a:r>
              <a:rPr lang="sk-SK" sz="1600" kern="1200" dirty="0">
                <a:effectLst/>
                <a:ea typeface="+mn-ea"/>
                <a:cs typeface="+mn-cs"/>
              </a:rPr>
              <a:t>: </a:t>
            </a:r>
            <a:r>
              <a:rPr lang="sk-SK" sz="1600" kern="1200" dirty="0" err="1">
                <a:effectLst/>
                <a:ea typeface="+mn-ea"/>
                <a:cs typeface="+mn-cs"/>
              </a:rPr>
              <a:t>Lit.shader</a:t>
            </a:r>
            <a:r>
              <a:rPr lang="sk-SK" sz="1600" kern="1200" dirty="0">
                <a:effectLst/>
                <a:ea typeface="+mn-ea"/>
                <a:cs typeface="+mn-cs"/>
              </a:rPr>
              <a:t> (naľavo) je konzistentný, náš upravený </a:t>
            </a:r>
            <a:r>
              <a:rPr lang="sk-SK" sz="1600" kern="1200" dirty="0" err="1">
                <a:effectLst/>
                <a:ea typeface="+mn-ea"/>
                <a:cs typeface="+mn-cs"/>
              </a:rPr>
              <a:t>Custom</a:t>
            </a:r>
            <a:r>
              <a:rPr lang="sk-SK" sz="1600" dirty="0" err="1"/>
              <a:t>Lit</a:t>
            </a:r>
            <a:r>
              <a:rPr lang="sk-SK" sz="1600" dirty="0"/>
              <a:t> má špice</a:t>
            </a:r>
            <a:endParaRPr lang="sk-SK" sz="1600" dirty="0">
              <a:effectLst/>
            </a:endParaRPr>
          </a:p>
        </p:txBody>
      </p:sp>
      <p:sp>
        <p:nvSpPr>
          <p:cNvPr id="8" name="Zástupný objekt pre číslo snímky 4">
            <a:extLst>
              <a:ext uri="{FF2B5EF4-FFF2-40B4-BE49-F238E27FC236}">
                <a16:creationId xmlns:a16="http://schemas.microsoft.com/office/drawing/2014/main" id="{056CBFFB-7C17-0EAB-A721-0D471DB0B4DD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k-SK"/>
            </a:defPPr>
            <a:lvl1pPr marL="0" algn="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9954A3-9DFD-4C44-94BA-B95130A3BA1C}" type="slidenum">
              <a:rPr lang="en-US" smtClean="0"/>
              <a:pPr/>
              <a:t>12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9288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9A05DF-E899-71DF-D4D0-09B0F55D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549E39"/>
                </a:solidFill>
              </a:rPr>
              <a:t>Implementované metódy trblietania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A8EB54A-7478-3D61-E5E0-35BA7F94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064" y="2160589"/>
            <a:ext cx="906093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/>
              <a:t>4 známe metódy:</a:t>
            </a:r>
          </a:p>
          <a:p>
            <a:pPr lvl="1"/>
            <a:r>
              <a:rPr lang="sk-SK" dirty="0"/>
              <a:t>Wang et al.(2015)		</a:t>
            </a:r>
            <a:r>
              <a:rPr lang="sk-SK" dirty="0">
                <a:solidFill>
                  <a:srgbClr val="FFA327"/>
                </a:solidFill>
              </a:rPr>
              <a:t>(</a:t>
            </a:r>
            <a:r>
              <a:rPr lang="sk-SK" b="1" dirty="0">
                <a:solidFill>
                  <a:srgbClr val="FFA327"/>
                </a:solidFill>
              </a:rPr>
              <a:t>oranžová)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Zirr</a:t>
            </a:r>
            <a:r>
              <a:rPr lang="sk-SK" dirty="0"/>
              <a:t> et al.(2016) 			</a:t>
            </a:r>
            <a:r>
              <a:rPr lang="sk-SK" dirty="0">
                <a:solidFill>
                  <a:srgbClr val="F6250E"/>
                </a:solidFill>
              </a:rPr>
              <a:t>(</a:t>
            </a:r>
            <a:r>
              <a:rPr lang="sk-SK" b="1" dirty="0">
                <a:solidFill>
                  <a:srgbClr val="F6250E"/>
                </a:solidFill>
              </a:rPr>
              <a:t>červená, dole)</a:t>
            </a:r>
          </a:p>
          <a:p>
            <a:pPr lvl="1"/>
            <a:r>
              <a:rPr lang="sk-SK" dirty="0" err="1"/>
              <a:t>Chermain</a:t>
            </a:r>
            <a:r>
              <a:rPr lang="sk-SK" dirty="0"/>
              <a:t> et al.(2020) 	</a:t>
            </a:r>
            <a:r>
              <a:rPr lang="sk-SK" b="1" dirty="0">
                <a:solidFill>
                  <a:srgbClr val="0050DE"/>
                </a:solidFill>
              </a:rPr>
              <a:t>(modrá)</a:t>
            </a:r>
          </a:p>
          <a:p>
            <a:pPr lvl="1"/>
            <a:r>
              <a:rPr lang="sk-SK" dirty="0" err="1"/>
              <a:t>Deliot</a:t>
            </a:r>
            <a:r>
              <a:rPr lang="sk-SK" dirty="0"/>
              <a:t> et al.(2023) 		</a:t>
            </a:r>
            <a:r>
              <a:rPr lang="sk-SK" b="1" dirty="0"/>
              <a:t>(čierna)</a:t>
            </a:r>
          </a:p>
          <a:p>
            <a:pPr lvl="1"/>
            <a:endParaRPr lang="sk-SK" b="1" dirty="0"/>
          </a:p>
          <a:p>
            <a:r>
              <a:rPr lang="sk-SK" dirty="0"/>
              <a:t>Naša metóda: rozšírenie Wang</a:t>
            </a:r>
          </a:p>
          <a:p>
            <a:pPr lvl="1"/>
            <a:r>
              <a:rPr lang="sk-SK" b="1" dirty="0">
                <a:solidFill>
                  <a:srgbClr val="FF501A"/>
                </a:solidFill>
              </a:rPr>
              <a:t>červená, hore</a:t>
            </a:r>
          </a:p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CC9E9BA6-1F5D-DFA1-0E67-699D1D6D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0136" y="6492875"/>
            <a:ext cx="683339" cy="365125"/>
          </a:xfrm>
        </p:spPr>
        <p:txBody>
          <a:bodyPr/>
          <a:lstStyle/>
          <a:p>
            <a:fld id="{2AD1342B-065B-40C6-A6BB-D997923519A3}" type="slidenum">
              <a:rPr lang="sk-SK" smtClean="0"/>
              <a:t>13</a:t>
            </a:fld>
            <a:endParaRPr lang="sk-SK" dirty="0"/>
          </a:p>
        </p:txBody>
      </p:sp>
      <p:pic>
        <p:nvPicPr>
          <p:cNvPr id="4" name="finalVid">
            <a:hlinkClick r:id="" action="ppaction://media"/>
            <a:extLst>
              <a:ext uri="{FF2B5EF4-FFF2-40B4-BE49-F238E27FC236}">
                <a16:creationId xmlns:a16="http://schemas.microsoft.com/office/drawing/2014/main" id="{9CE1DF07-EA35-8319-3336-D153400E20D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46690" y="1443048"/>
            <a:ext cx="7032277" cy="4805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351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FB9FA4-3F4F-1A4C-661A-28CC7BF3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Vlastná metóda trblietania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40AC767-B618-20C0-CC03-23A22DB83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/>
              <a:t>Základ metódy Beibei Wang a </a:t>
            </a:r>
            <a:r>
              <a:rPr lang="sk-SK" dirty="0" err="1"/>
              <a:t>Huv</a:t>
            </a:r>
            <a:r>
              <a:rPr lang="sk-SK" dirty="0"/>
              <a:t> </a:t>
            </a:r>
            <a:r>
              <a:rPr lang="sk-SK" dirty="0" err="1"/>
              <a:t>Bowles</a:t>
            </a:r>
            <a:endParaRPr lang="sk-SK" dirty="0"/>
          </a:p>
          <a:p>
            <a:r>
              <a:rPr lang="sk-SK" dirty="0"/>
              <a:t>Hustejšie </a:t>
            </a:r>
            <a:r>
              <a:rPr lang="sk-SK" dirty="0" err="1"/>
              <a:t>trblietky</a:t>
            </a:r>
            <a:r>
              <a:rPr lang="sk-SK" dirty="0"/>
              <a:t>, lepšia variácia, škály </a:t>
            </a:r>
            <a:r>
              <a:rPr lang="sk-SK" dirty="0" err="1"/>
              <a:t>trblietok</a:t>
            </a:r>
            <a:r>
              <a:rPr lang="sk-SK" dirty="0"/>
              <a:t> </a:t>
            </a:r>
          </a:p>
          <a:p>
            <a:r>
              <a:rPr lang="sk-SK" dirty="0"/>
              <a:t>Parameter globálna drsnosť</a:t>
            </a:r>
          </a:p>
          <a:p>
            <a:r>
              <a:rPr lang="sk-SK" dirty="0"/>
              <a:t>Odstránené viditeľné vzory</a:t>
            </a:r>
          </a:p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0281E320-EC53-6CD7-429A-289B7256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0662" y="6437747"/>
            <a:ext cx="683339" cy="365125"/>
          </a:xfrm>
        </p:spPr>
        <p:txBody>
          <a:bodyPr/>
          <a:lstStyle/>
          <a:p>
            <a:fld id="{2AD1342B-065B-40C6-A6BB-D997923519A3}" type="slidenum">
              <a:rPr lang="sk-SK" smtClean="0"/>
              <a:t>14</a:t>
            </a:fld>
            <a:endParaRPr lang="sk-SK" dirty="0"/>
          </a:p>
        </p:txBody>
      </p:sp>
      <p:pic>
        <p:nvPicPr>
          <p:cNvPr id="6" name="Obrázok 5" descr="Obrázok, na ktorom je guľa, snímka obrazovky, kruh, umenie&#10;&#10;Automaticky generovaný popis">
            <a:extLst>
              <a:ext uri="{FF2B5EF4-FFF2-40B4-BE49-F238E27FC236}">
                <a16:creationId xmlns:a16="http://schemas.microsoft.com/office/drawing/2014/main" id="{4C759685-2F5F-33BD-961F-B9333F23B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11" y="4302957"/>
            <a:ext cx="2062915" cy="2081965"/>
          </a:xfrm>
          <a:prstGeom prst="rect">
            <a:avLst/>
          </a:prstGeom>
        </p:spPr>
      </p:pic>
      <p:pic>
        <p:nvPicPr>
          <p:cNvPr id="7" name="Obrázok 6" descr="Obrázok, na ktorom je guľa, umenie, čierno-biela&#10;&#10;Automaticky generovaný popis">
            <a:extLst>
              <a:ext uri="{FF2B5EF4-FFF2-40B4-BE49-F238E27FC236}">
                <a16:creationId xmlns:a16="http://schemas.microsoft.com/office/drawing/2014/main" id="{A783501B-B036-4DEE-712F-49EA541C4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73" t="4118" r="337" b="-3808"/>
          <a:stretch/>
        </p:blipFill>
        <p:spPr>
          <a:xfrm>
            <a:off x="2886646" y="4251477"/>
            <a:ext cx="2119076" cy="2186270"/>
          </a:xfrm>
          <a:prstGeom prst="rect">
            <a:avLst/>
          </a:prstGeom>
        </p:spPr>
      </p:pic>
      <p:pic>
        <p:nvPicPr>
          <p:cNvPr id="8" name="Obrázok 7" descr="Obrázok, na ktorom je guľa, snímka obrazovky&#10;&#10;Automaticky generovaný popis">
            <a:extLst>
              <a:ext uri="{FF2B5EF4-FFF2-40B4-BE49-F238E27FC236}">
                <a16:creationId xmlns:a16="http://schemas.microsoft.com/office/drawing/2014/main" id="{143A6B33-A538-2233-79BE-BAC77F69B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010" y="4251477"/>
            <a:ext cx="2126082" cy="2044869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980BD09A-EDE4-5500-B9F5-9884412C0462}"/>
              </a:ext>
            </a:extLst>
          </p:cNvPr>
          <p:cNvSpPr txBox="1"/>
          <p:nvPr/>
        </p:nvSpPr>
        <p:spPr>
          <a:xfrm>
            <a:off x="7400700" y="5433424"/>
            <a:ext cx="49439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k-SK" sz="1600" dirty="0"/>
              <a:t>    </a:t>
            </a:r>
            <a:r>
              <a:rPr lang="sk-SK" sz="1600" dirty="0" err="1"/>
              <a:t>trblietky</a:t>
            </a:r>
            <a:r>
              <a:rPr lang="sk-SK" sz="1600" dirty="0"/>
              <a:t> </a:t>
            </a:r>
            <a:r>
              <a:rPr lang="sk-SK" sz="1600" dirty="0" err="1"/>
              <a:t>Wang</a:t>
            </a:r>
            <a:r>
              <a:rPr lang="sk-SK" sz="1600" dirty="0"/>
              <a:t>		</a:t>
            </a:r>
            <a:r>
              <a:rPr lang="sk-SK" sz="1600" b="1" dirty="0"/>
              <a:t>naša metóda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F8525104-D769-EDB7-E971-29788E463FF1}"/>
              </a:ext>
            </a:extLst>
          </p:cNvPr>
          <p:cNvGrpSpPr/>
          <p:nvPr/>
        </p:nvGrpSpPr>
        <p:grpSpPr>
          <a:xfrm>
            <a:off x="7400700" y="3112526"/>
            <a:ext cx="4638691" cy="2231413"/>
            <a:chOff x="7391010" y="4153509"/>
            <a:chExt cx="4638691" cy="2231413"/>
          </a:xfrm>
        </p:grpSpPr>
        <p:pic>
          <p:nvPicPr>
            <p:cNvPr id="10" name="Obrázok 9">
              <a:extLst>
                <a:ext uri="{FF2B5EF4-FFF2-40B4-BE49-F238E27FC236}">
                  <a16:creationId xmlns:a16="http://schemas.microsoft.com/office/drawing/2014/main" id="{4217BAD5-B8A2-2169-D031-EE8EBB3C4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1010" y="4153509"/>
              <a:ext cx="2290523" cy="2231413"/>
            </a:xfrm>
            <a:prstGeom prst="rect">
              <a:avLst/>
            </a:prstGeom>
          </p:spPr>
        </p:pic>
        <p:pic>
          <p:nvPicPr>
            <p:cNvPr id="12" name="Obrázok 11">
              <a:extLst>
                <a:ext uri="{FF2B5EF4-FFF2-40B4-BE49-F238E27FC236}">
                  <a16:creationId xmlns:a16="http://schemas.microsoft.com/office/drawing/2014/main" id="{9F2D91B6-DCFA-5516-238A-8D1E2ED7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380" y="4153509"/>
              <a:ext cx="2396321" cy="2231413"/>
            </a:xfrm>
            <a:prstGeom prst="rect">
              <a:avLst/>
            </a:prstGeom>
          </p:spPr>
        </p:pic>
      </p:grpSp>
      <p:sp>
        <p:nvSpPr>
          <p:cNvPr id="14" name="BlokTextu 13">
            <a:extLst>
              <a:ext uri="{FF2B5EF4-FFF2-40B4-BE49-F238E27FC236}">
                <a16:creationId xmlns:a16="http://schemas.microsoft.com/office/drawing/2014/main" id="{97853B31-318D-3804-0F34-36338B4215DC}"/>
              </a:ext>
            </a:extLst>
          </p:cNvPr>
          <p:cNvSpPr txBox="1"/>
          <p:nvPr/>
        </p:nvSpPr>
        <p:spPr>
          <a:xfrm>
            <a:off x="321077" y="6558887"/>
            <a:ext cx="970684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k-SK" sz="1600" dirty="0"/>
              <a:t>    </a:t>
            </a:r>
            <a:r>
              <a:rPr lang="sk-SK" sz="1600" dirty="0" err="1"/>
              <a:t>trblietky</a:t>
            </a:r>
            <a:r>
              <a:rPr lang="sk-SK" sz="1600" dirty="0"/>
              <a:t> </a:t>
            </a:r>
            <a:r>
              <a:rPr lang="sk-SK" sz="1600" dirty="0" err="1"/>
              <a:t>Wang</a:t>
            </a:r>
            <a:r>
              <a:rPr lang="sk-SK" sz="1600" dirty="0"/>
              <a:t> bez šumu	      </a:t>
            </a:r>
            <a:r>
              <a:rPr lang="sk-SK" sz="1600" dirty="0" err="1"/>
              <a:t>Wang</a:t>
            </a:r>
            <a:r>
              <a:rPr lang="sk-SK" sz="1600" dirty="0"/>
              <a:t> so šumom         naša metóda   	</a:t>
            </a:r>
          </a:p>
        </p:txBody>
      </p:sp>
    </p:spTree>
    <p:extLst>
      <p:ext uri="{BB962C8B-B14F-4D97-AF65-F5344CB8AC3E}">
        <p14:creationId xmlns:p14="http://schemas.microsoft.com/office/powerpoint/2010/main" val="388252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ok 9">
            <a:extLst>
              <a:ext uri="{FF2B5EF4-FFF2-40B4-BE49-F238E27FC236}">
                <a16:creationId xmlns:a16="http://schemas.microsoft.com/office/drawing/2014/main" id="{C61794A5-D1D1-A447-ED78-11C833A06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367" y="0"/>
            <a:ext cx="5425633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D6C9326-FE85-D26C-4883-BBC344BE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Vylepšenia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6944FB7-F90A-458E-47E9-C2C32D44B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84" y="2160589"/>
            <a:ext cx="6108570" cy="3880773"/>
          </a:xfrm>
        </p:spPr>
        <p:txBody>
          <a:bodyPr/>
          <a:lstStyle/>
          <a:p>
            <a:r>
              <a:rPr lang="sk-SK" dirty="0"/>
              <a:t>Distribúcia </a:t>
            </a:r>
            <a:r>
              <a:rPr lang="sk-SK" dirty="0" err="1"/>
              <a:t>trblietok</a:t>
            </a:r>
            <a:r>
              <a:rPr lang="sk-SK" dirty="0"/>
              <a:t>:</a:t>
            </a:r>
          </a:p>
          <a:p>
            <a:pPr lvl="1"/>
            <a:r>
              <a:rPr lang="sk-SK" dirty="0"/>
              <a:t>hustejšie </a:t>
            </a:r>
            <a:r>
              <a:rPr lang="sk-SK" dirty="0" err="1"/>
              <a:t>trblietky</a:t>
            </a:r>
            <a:r>
              <a:rPr lang="sk-SK" dirty="0"/>
              <a:t> bez viditeľných vzorov</a:t>
            </a:r>
          </a:p>
          <a:p>
            <a:pPr lvl="1"/>
            <a:r>
              <a:rPr lang="sk-SK" dirty="0"/>
              <a:t>viaceré mriežky, náhodne posunuté</a:t>
            </a:r>
          </a:p>
          <a:p>
            <a:pPr lvl="1"/>
            <a:r>
              <a:rPr lang="sk-SK" dirty="0"/>
              <a:t>Škály </a:t>
            </a:r>
            <a:r>
              <a:rPr lang="sk-SK" dirty="0" err="1"/>
              <a:t>trblietok</a:t>
            </a:r>
            <a:r>
              <a:rPr lang="sk-SK" dirty="0"/>
              <a:t>- odstránenie skokov medzi úrovňami</a:t>
            </a:r>
          </a:p>
          <a:p>
            <a:r>
              <a:rPr lang="sk-SK" dirty="0"/>
              <a:t>lepšia variácia </a:t>
            </a:r>
          </a:p>
          <a:p>
            <a:pPr lvl="1"/>
            <a:r>
              <a:rPr lang="sk-SK" dirty="0" err="1"/>
              <a:t>perturbácia</a:t>
            </a:r>
            <a:r>
              <a:rPr lang="sk-SK" dirty="0"/>
              <a:t> mriežok, škál</a:t>
            </a:r>
          </a:p>
          <a:p>
            <a:pPr lvl="1"/>
            <a:endParaRPr lang="sk-SK" dirty="0"/>
          </a:p>
          <a:p>
            <a:pPr lvl="1"/>
            <a:endParaRPr lang="sk-SK" dirty="0"/>
          </a:p>
          <a:p>
            <a:r>
              <a:rPr lang="sk-SK" dirty="0"/>
              <a:t>globálna drsnosť – </a:t>
            </a:r>
            <a:r>
              <a:rPr lang="sk-SK" dirty="0" err="1"/>
              <a:t>Wardov</a:t>
            </a:r>
            <a:r>
              <a:rPr lang="sk-SK" dirty="0"/>
              <a:t> </a:t>
            </a:r>
            <a:r>
              <a:rPr lang="sk-SK" dirty="0" err="1"/>
              <a:t>anisotropný</a:t>
            </a:r>
            <a:r>
              <a:rPr lang="sk-SK" dirty="0"/>
              <a:t> model</a:t>
            </a:r>
          </a:p>
          <a:p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5F5F7B1-C83A-0058-BB10-3CD35F73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0830" y="6271551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67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ázok 26">
            <a:extLst>
              <a:ext uri="{FF2B5EF4-FFF2-40B4-BE49-F238E27FC236}">
                <a16:creationId xmlns:a16="http://schemas.microsoft.com/office/drawing/2014/main" id="{30D8F681-4323-31D8-5663-864B371F8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39184"/>
            <a:ext cx="6191250" cy="120015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44C1AB8-31A3-83AD-A917-AEC991EA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63" y="282320"/>
            <a:ext cx="8596668" cy="1320800"/>
          </a:xfrm>
        </p:spPr>
        <p:txBody>
          <a:bodyPr/>
          <a:lstStyle/>
          <a:p>
            <a:r>
              <a:rPr lang="sk-SK" dirty="0"/>
              <a:t>Obmedzenia vlastnej metódy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70D7AFC-AD9A-3107-F6FB-ED38A0779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Pri pohľade zblízka nepekné</a:t>
            </a:r>
          </a:p>
          <a:p>
            <a:r>
              <a:rPr lang="sk-SK" dirty="0"/>
              <a:t>Príliš drobné </a:t>
            </a:r>
            <a:r>
              <a:rPr lang="sk-SK" dirty="0" err="1"/>
              <a:t>trblietky</a:t>
            </a:r>
            <a:r>
              <a:rPr lang="sk-SK" dirty="0"/>
              <a:t> sa mihotajú </a:t>
            </a:r>
          </a:p>
          <a:p>
            <a:r>
              <a:rPr lang="sk-SK" dirty="0">
                <a:ea typeface="+mn-lt"/>
                <a:cs typeface="+mn-lt"/>
              </a:rPr>
              <a:t>Viac mriežok = náročnejšie</a:t>
            </a:r>
          </a:p>
          <a:p>
            <a:r>
              <a:rPr lang="sk-SK" dirty="0">
                <a:ea typeface="+mn-lt"/>
                <a:cs typeface="+mn-lt"/>
              </a:rPr>
              <a:t>Viac svetiel = náročnejšie</a:t>
            </a:r>
          </a:p>
          <a:p>
            <a:r>
              <a:rPr lang="sk-SK" dirty="0"/>
              <a:t>Stále sa dá všimnúť skoky</a:t>
            </a:r>
            <a:endParaRPr lang="sk-SK" dirty="0">
              <a:ea typeface="+mn-lt"/>
              <a:cs typeface="+mn-lt"/>
            </a:endParaRPr>
          </a:p>
          <a:p>
            <a:r>
              <a:rPr lang="sk-SK" dirty="0">
                <a:ea typeface="+mn-lt"/>
                <a:cs typeface="+mn-lt"/>
              </a:rPr>
              <a:t>Procedurálny šum je náročný:</a:t>
            </a:r>
          </a:p>
          <a:p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1EAB420-27BD-67D7-0747-AC07DBEF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vidComp">
            <a:hlinkClick r:id="" action="ppaction://media"/>
            <a:extLst>
              <a:ext uri="{FF2B5EF4-FFF2-40B4-BE49-F238E27FC236}">
                <a16:creationId xmlns:a16="http://schemas.microsoft.com/office/drawing/2014/main" id="{CC685066-752C-8276-079C-2EC67B98759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642928"/>
            <a:ext cx="5955579" cy="4069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3449B477-4554-3998-FFBD-C4C05258569D}"/>
              </a:ext>
            </a:extLst>
          </p:cNvPr>
          <p:cNvSpPr txBox="1"/>
          <p:nvPr/>
        </p:nvSpPr>
        <p:spPr>
          <a:xfrm>
            <a:off x="6544817" y="5669927"/>
            <a:ext cx="529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r>
              <a:rPr lang="sk-SK" kern="1200" dirty="0">
                <a:effectLst/>
                <a:ea typeface="+mn-ea"/>
                <a:cs typeface="+mn-cs"/>
              </a:rPr>
              <a:t>      Metóda Wang	</a:t>
            </a:r>
            <a:r>
              <a:rPr lang="sk-SK" dirty="0"/>
              <a:t>	     </a:t>
            </a:r>
            <a:r>
              <a:rPr lang="sk-SK" b="1" kern="1200" dirty="0">
                <a:effectLst/>
                <a:ea typeface="+mn-ea"/>
                <a:cs typeface="+mn-cs"/>
              </a:rPr>
              <a:t>Naša metóda</a:t>
            </a:r>
            <a:endParaRPr lang="sk-SK" b="1" dirty="0">
              <a:effectLst/>
            </a:endParaRPr>
          </a:p>
        </p:txBody>
      </p:sp>
      <p:pic>
        <p:nvPicPr>
          <p:cNvPr id="8" name="Obrázok 7" descr="Obrázok, na ktorom je odpadkový kôš, zem, exteriér, kontajner&#10;&#10;Automaticky generovaný popis">
            <a:extLst>
              <a:ext uri="{FF2B5EF4-FFF2-40B4-BE49-F238E27FC236}">
                <a16:creationId xmlns:a16="http://schemas.microsoft.com/office/drawing/2014/main" id="{4C27DD1B-D7F4-0381-6B1E-A0DA53478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1374" y="3677735"/>
            <a:ext cx="1315957" cy="1346214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6CAB3E1D-C7D9-124C-3041-252E41B8B869}"/>
              </a:ext>
            </a:extLst>
          </p:cNvPr>
          <p:cNvSpPr txBox="1"/>
          <p:nvPr/>
        </p:nvSpPr>
        <p:spPr>
          <a:xfrm>
            <a:off x="4441375" y="5116250"/>
            <a:ext cx="131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r>
              <a:rPr lang="sk-SK" sz="1200" kern="1200" dirty="0" err="1">
                <a:effectLst/>
                <a:ea typeface="+mn-ea"/>
                <a:cs typeface="+mn-cs"/>
              </a:rPr>
              <a:t>Perlinov</a:t>
            </a:r>
            <a:r>
              <a:rPr lang="sk-SK" sz="1200" kern="1200" dirty="0">
                <a:effectLst/>
                <a:ea typeface="+mn-ea"/>
                <a:cs typeface="+mn-cs"/>
              </a:rPr>
              <a:t> 3D šum</a:t>
            </a:r>
            <a:endParaRPr lang="sk-SK" sz="1200" dirty="0">
              <a:effectLst/>
            </a:endParaRP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82034593-792F-2741-6DA0-1C2E0B622D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724" y="5589120"/>
            <a:ext cx="436657" cy="153639"/>
          </a:xfrm>
          <a:prstGeom prst="rect">
            <a:avLst/>
          </a:prstGeom>
        </p:spPr>
      </p:pic>
      <p:pic>
        <p:nvPicPr>
          <p:cNvPr id="19" name="Obrázok 18">
            <a:extLst>
              <a:ext uri="{FF2B5EF4-FFF2-40B4-BE49-F238E27FC236}">
                <a16:creationId xmlns:a16="http://schemas.microsoft.com/office/drawing/2014/main" id="{058378A2-5D29-1354-385D-06D7127141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8893" y="5579835"/>
            <a:ext cx="355549" cy="161613"/>
          </a:xfrm>
          <a:prstGeom prst="rect">
            <a:avLst/>
          </a:prstGeom>
        </p:spPr>
      </p:pic>
      <p:pic>
        <p:nvPicPr>
          <p:cNvPr id="23" name="Obrázok 22">
            <a:extLst>
              <a:ext uri="{FF2B5EF4-FFF2-40B4-BE49-F238E27FC236}">
                <a16:creationId xmlns:a16="http://schemas.microsoft.com/office/drawing/2014/main" id="{9199A12B-21F1-001F-B0A9-3F3CD29252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8292" y="5574837"/>
            <a:ext cx="980463" cy="136687"/>
          </a:xfrm>
          <a:prstGeom prst="rect">
            <a:avLst/>
          </a:prstGeom>
        </p:spPr>
      </p:pic>
      <p:pic>
        <p:nvPicPr>
          <p:cNvPr id="25" name="Obrázok 24">
            <a:extLst>
              <a:ext uri="{FF2B5EF4-FFF2-40B4-BE49-F238E27FC236}">
                <a16:creationId xmlns:a16="http://schemas.microsoft.com/office/drawing/2014/main" id="{CFAEF5C4-6476-7002-7ACB-325591F6B4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9663" y="5574837"/>
            <a:ext cx="933640" cy="1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458FE6-D229-8F1F-122A-24645FF3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3225816" cy="1320800"/>
          </a:xfrm>
        </p:spPr>
        <p:txBody>
          <a:bodyPr anchor="ctr">
            <a:normAutofit/>
          </a:bodyPr>
          <a:lstStyle/>
          <a:p>
            <a:r>
              <a:rPr lang="sk-SK" dirty="0"/>
              <a:t>Vyhodnotenie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5DE0789-8A07-7048-98AC-8EAE00511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1829395"/>
            <a:ext cx="4726262" cy="42119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sk-SK" dirty="0"/>
              <a:t>3 testovacie scenáre – výkonnostná náročnosť</a:t>
            </a:r>
          </a:p>
          <a:p>
            <a:r>
              <a:rPr lang="sk-SK" dirty="0"/>
              <a:t>Vyhodnotenie vizuálu</a:t>
            </a:r>
          </a:p>
          <a:p>
            <a:r>
              <a:rPr lang="sk-SK" dirty="0"/>
              <a:t>Obmedzenia metód</a:t>
            </a:r>
          </a:p>
          <a:p>
            <a:r>
              <a:rPr lang="sk-SK" dirty="0"/>
              <a:t>Jednoduchosť implementácie a použitia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6889B62-3017-A9BF-A841-2B0EC819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2360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AD1342B-065B-40C6-A6BB-D997923519A3}" type="slidenum">
              <a:rPr lang="sk-SK"/>
              <a:pPr>
                <a:spcAft>
                  <a:spcPts val="600"/>
                </a:spcAft>
              </a:pPr>
              <a:t>17</a:t>
            </a:fld>
            <a:endParaRPr lang="sk-SK" dirty="0"/>
          </a:p>
        </p:txBody>
      </p:sp>
      <p:pic>
        <p:nvPicPr>
          <p:cNvPr id="4" name="Obrázok 3" descr="Obrázok, na ktorom je text, snímka obrazovky, multimediálny softvér, softvér&#10;&#10;Automaticky generovaný popis">
            <a:extLst>
              <a:ext uri="{FF2B5EF4-FFF2-40B4-BE49-F238E27FC236}">
                <a16:creationId xmlns:a16="http://schemas.microsoft.com/office/drawing/2014/main" id="{8638D6DA-D7EF-9CF4-47A5-1E7ACF59AC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6000"/>
                    </a14:imgEffect>
                  </a14:imgLayer>
                </a14:imgProps>
              </a:ext>
            </a:extLst>
          </a:blip>
          <a:srcRect l="1070" r="5481" b="744"/>
          <a:stretch/>
        </p:blipFill>
        <p:spPr>
          <a:xfrm>
            <a:off x="5647672" y="2063"/>
            <a:ext cx="6247340" cy="3583198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A53E4596-47E6-9490-C9CB-4E450772BABE}"/>
              </a:ext>
            </a:extLst>
          </p:cNvPr>
          <p:cNvSpPr txBox="1"/>
          <p:nvPr/>
        </p:nvSpPr>
        <p:spPr>
          <a:xfrm>
            <a:off x="7334052" y="3611336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r>
              <a:rPr lang="sk-SK" kern="1200" dirty="0">
                <a:effectLst/>
                <a:ea typeface="+mn-ea"/>
                <a:cs typeface="+mn-cs"/>
              </a:rPr>
              <a:t>Proces vyhod</a:t>
            </a:r>
            <a:r>
              <a:rPr lang="sk-SK" dirty="0"/>
              <a:t>nocovania</a:t>
            </a:r>
            <a:r>
              <a:rPr lang="sk-SK" kern="1200" dirty="0">
                <a:effectLst/>
                <a:ea typeface="+mn-ea"/>
                <a:cs typeface="+mn-cs"/>
              </a:rPr>
              <a:t> v </a:t>
            </a:r>
            <a:r>
              <a:rPr lang="sk-SK" dirty="0" err="1"/>
              <a:t>U</a:t>
            </a:r>
            <a:r>
              <a:rPr lang="sk-SK" kern="1200" dirty="0" err="1">
                <a:effectLst/>
                <a:ea typeface="+mn-ea"/>
                <a:cs typeface="+mn-cs"/>
              </a:rPr>
              <a:t>nity</a:t>
            </a:r>
            <a:endParaRPr lang="sk-SK" dirty="0">
              <a:effectLst/>
            </a:endParaRPr>
          </a:p>
        </p:txBody>
      </p: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E4A74D4E-22CD-D9B4-7B4D-68DAC2F3DE4E}"/>
              </a:ext>
            </a:extLst>
          </p:cNvPr>
          <p:cNvGrpSpPr/>
          <p:nvPr/>
        </p:nvGrpSpPr>
        <p:grpSpPr>
          <a:xfrm>
            <a:off x="0" y="3977196"/>
            <a:ext cx="10147177" cy="2966899"/>
            <a:chOff x="296496" y="4494783"/>
            <a:chExt cx="7658100" cy="2076450"/>
          </a:xfrm>
        </p:grpSpPr>
        <p:pic>
          <p:nvPicPr>
            <p:cNvPr id="7" name="Obrázok 6">
              <a:extLst>
                <a:ext uri="{FF2B5EF4-FFF2-40B4-BE49-F238E27FC236}">
                  <a16:creationId xmlns:a16="http://schemas.microsoft.com/office/drawing/2014/main" id="{55F827DC-D53B-EDEF-7A07-32E3D7EB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496" y="4494783"/>
              <a:ext cx="7658100" cy="2076450"/>
            </a:xfrm>
            <a:prstGeom prst="rect">
              <a:avLst/>
            </a:prstGeom>
          </p:spPr>
        </p:pic>
        <p:sp>
          <p:nvSpPr>
            <p:cNvPr id="15" name="Obdĺžnik 14">
              <a:extLst>
                <a:ext uri="{FF2B5EF4-FFF2-40B4-BE49-F238E27FC236}">
                  <a16:creationId xmlns:a16="http://schemas.microsoft.com/office/drawing/2014/main" id="{BFC93F7B-414A-52F0-5889-2D028685B14E}"/>
                </a:ext>
              </a:extLst>
            </p:cNvPr>
            <p:cNvSpPr/>
            <p:nvPr/>
          </p:nvSpPr>
          <p:spPr>
            <a:xfrm>
              <a:off x="1514898" y="5318522"/>
              <a:ext cx="1142283" cy="205562"/>
            </a:xfrm>
            <a:prstGeom prst="rect">
              <a:avLst/>
            </a:prstGeom>
            <a:solidFill>
              <a:srgbClr val="DDAF71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6" name="Obdĺžnik 15">
              <a:extLst>
                <a:ext uri="{FF2B5EF4-FFF2-40B4-BE49-F238E27FC236}">
                  <a16:creationId xmlns:a16="http://schemas.microsoft.com/office/drawing/2014/main" id="{CBAD7A55-FA47-4B30-51ED-1CD0584844F2}"/>
                </a:ext>
              </a:extLst>
            </p:cNvPr>
            <p:cNvSpPr/>
            <p:nvPr/>
          </p:nvSpPr>
          <p:spPr>
            <a:xfrm>
              <a:off x="4324581" y="5895559"/>
              <a:ext cx="1061175" cy="171450"/>
            </a:xfrm>
            <a:prstGeom prst="rect">
              <a:avLst/>
            </a:prstGeom>
            <a:solidFill>
              <a:srgbClr val="F6250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7" name="Obdĺžnik 16">
              <a:extLst>
                <a:ext uri="{FF2B5EF4-FFF2-40B4-BE49-F238E27FC236}">
                  <a16:creationId xmlns:a16="http://schemas.microsoft.com/office/drawing/2014/main" id="{0CEF33E4-62B0-751D-289D-BBF6758F7190}"/>
                </a:ext>
              </a:extLst>
            </p:cNvPr>
            <p:cNvSpPr/>
            <p:nvPr/>
          </p:nvSpPr>
          <p:spPr>
            <a:xfrm>
              <a:off x="4324581" y="5318522"/>
              <a:ext cx="1061175" cy="205562"/>
            </a:xfrm>
            <a:prstGeom prst="rect">
              <a:avLst/>
            </a:prstGeom>
            <a:solidFill>
              <a:srgbClr val="F6250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8" name="Obdĺžnik 17">
              <a:extLst>
                <a:ext uri="{FF2B5EF4-FFF2-40B4-BE49-F238E27FC236}">
                  <a16:creationId xmlns:a16="http://schemas.microsoft.com/office/drawing/2014/main" id="{BCF24BD8-138A-6355-BC65-B4E6F4600536}"/>
                </a:ext>
              </a:extLst>
            </p:cNvPr>
            <p:cNvSpPr/>
            <p:nvPr/>
          </p:nvSpPr>
          <p:spPr>
            <a:xfrm>
              <a:off x="4324580" y="4756891"/>
              <a:ext cx="1061175" cy="205562"/>
            </a:xfrm>
            <a:prstGeom prst="rect">
              <a:avLst/>
            </a:prstGeom>
            <a:solidFill>
              <a:srgbClr val="93D0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0" name="Obdĺžnik 19">
              <a:extLst>
                <a:ext uri="{FF2B5EF4-FFF2-40B4-BE49-F238E27FC236}">
                  <a16:creationId xmlns:a16="http://schemas.microsoft.com/office/drawing/2014/main" id="{E69ECC96-E0FA-58C4-5C26-310F98D11FDE}"/>
                </a:ext>
              </a:extLst>
            </p:cNvPr>
            <p:cNvSpPr/>
            <p:nvPr/>
          </p:nvSpPr>
          <p:spPr>
            <a:xfrm>
              <a:off x="1505708" y="4773947"/>
              <a:ext cx="1151999" cy="171450"/>
            </a:xfrm>
            <a:prstGeom prst="rect">
              <a:avLst/>
            </a:prstGeom>
            <a:solidFill>
              <a:srgbClr val="93D0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1" name="Obdĺžnik 20">
              <a:extLst>
                <a:ext uri="{FF2B5EF4-FFF2-40B4-BE49-F238E27FC236}">
                  <a16:creationId xmlns:a16="http://schemas.microsoft.com/office/drawing/2014/main" id="{F52AA1C2-61C5-9616-E2FC-AFD29973C66C}"/>
                </a:ext>
              </a:extLst>
            </p:cNvPr>
            <p:cNvSpPr/>
            <p:nvPr/>
          </p:nvSpPr>
          <p:spPr>
            <a:xfrm>
              <a:off x="1505182" y="5895559"/>
              <a:ext cx="1151999" cy="171450"/>
            </a:xfrm>
            <a:prstGeom prst="rect">
              <a:avLst/>
            </a:prstGeom>
            <a:solidFill>
              <a:srgbClr val="DDAF7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sp>
        <p:nvSpPr>
          <p:cNvPr id="22" name="Zástupný objekt pre obsah 2">
            <a:extLst>
              <a:ext uri="{FF2B5EF4-FFF2-40B4-BE49-F238E27FC236}">
                <a16:creationId xmlns:a16="http://schemas.microsoft.com/office/drawing/2014/main" id="{2A0ABD4F-2C7E-98F8-18EE-CDD192A3BAE3}"/>
              </a:ext>
            </a:extLst>
          </p:cNvPr>
          <p:cNvSpPr txBox="1">
            <a:spLocks/>
          </p:cNvSpPr>
          <p:nvPr/>
        </p:nvSpPr>
        <p:spPr>
          <a:xfrm>
            <a:off x="8335688" y="4259820"/>
            <a:ext cx="3896231" cy="161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4K rozlíšenie,</a:t>
            </a:r>
          </a:p>
          <a:p>
            <a:pPr marL="0" indent="0">
              <a:buNone/>
            </a:pPr>
            <a:r>
              <a:rPr lang="sk-SK" dirty="0"/>
              <a:t>16.6 ms ≈ 60 FPS</a:t>
            </a:r>
          </a:p>
          <a:p>
            <a:pPr marL="0" indent="0">
              <a:buNone/>
            </a:pPr>
            <a:r>
              <a:rPr lang="sk-SK" dirty="0"/>
              <a:t>67 ms ≈ 14,9 FPS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C96E0040-19E1-C1F7-1F63-E72A69374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189" y="4121747"/>
            <a:ext cx="468578" cy="204719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6BE80E9-ABDA-F96F-1940-D86318704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995" y="4144367"/>
            <a:ext cx="494502" cy="177135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51F35A3D-D153-41A8-7036-A7D725CC0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623" y="4134595"/>
            <a:ext cx="1267228" cy="186907"/>
          </a:xfrm>
          <a:prstGeom prst="rect">
            <a:avLst/>
          </a:prstGeom>
        </p:spPr>
      </p:pic>
      <p:pic>
        <p:nvPicPr>
          <p:cNvPr id="25" name="Obrázok 24">
            <a:extLst>
              <a:ext uri="{FF2B5EF4-FFF2-40B4-BE49-F238E27FC236}">
                <a16:creationId xmlns:a16="http://schemas.microsoft.com/office/drawing/2014/main" id="{21D01992-930E-1319-7864-97EDE62F59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4220" y="4136241"/>
            <a:ext cx="1508406" cy="2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6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6F5618-1038-3A50-8588-41CA1BD0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Ďalšie zlepšenia</a:t>
            </a:r>
            <a:endParaRPr lang="sk-SK" sz="3200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A6D4572-BC01-BC8D-A68B-A8CE92760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ea typeface="+mn-lt"/>
                <a:cs typeface="+mn-lt"/>
              </a:rPr>
              <a:t>podpora pre viac typov svetiel</a:t>
            </a:r>
          </a:p>
          <a:p>
            <a:r>
              <a:rPr lang="sk-SK" dirty="0">
                <a:ea typeface="+mn-lt"/>
                <a:cs typeface="+mn-lt"/>
              </a:rPr>
              <a:t>urýchlenie výpočtu </a:t>
            </a:r>
            <a:r>
              <a:rPr lang="sk-SK" dirty="0" err="1">
                <a:ea typeface="+mn-lt"/>
                <a:cs typeface="+mn-lt"/>
              </a:rPr>
              <a:t>perlinovho</a:t>
            </a:r>
            <a:r>
              <a:rPr lang="sk-SK" dirty="0">
                <a:ea typeface="+mn-lt"/>
                <a:cs typeface="+mn-lt"/>
              </a:rPr>
              <a:t> 3D šumu</a:t>
            </a:r>
          </a:p>
          <a:p>
            <a:r>
              <a:rPr lang="sk-SK" dirty="0">
                <a:ea typeface="+mn-lt"/>
                <a:cs typeface="+mn-lt"/>
              </a:rPr>
              <a:t>oprava nekonzistencie snímkovania</a:t>
            </a:r>
          </a:p>
          <a:p>
            <a:r>
              <a:rPr lang="sk-SK" dirty="0">
                <a:ea typeface="+mn-lt"/>
                <a:cs typeface="+mn-lt"/>
              </a:rPr>
              <a:t>pridať svetlu možnosť vylúčenia z vykreslenia </a:t>
            </a:r>
            <a:r>
              <a:rPr lang="sk-SK" dirty="0" err="1">
                <a:ea typeface="+mn-lt"/>
                <a:cs typeface="+mn-lt"/>
              </a:rPr>
              <a:t>trblietok</a:t>
            </a:r>
            <a:r>
              <a:rPr lang="sk-SK" dirty="0">
                <a:ea typeface="+mn-lt"/>
                <a:cs typeface="+mn-lt"/>
              </a:rPr>
              <a:t>(teraz môžu byť 3 vrstvy svetiel a čo </a:t>
            </a:r>
            <a:r>
              <a:rPr lang="sk-SK" dirty="0" err="1">
                <a:ea typeface="+mn-lt"/>
                <a:cs typeface="+mn-lt"/>
              </a:rPr>
              <a:t>ovplyv</a:t>
            </a:r>
            <a:r>
              <a:rPr lang="sk-SK" dirty="0">
                <a:ea typeface="+mn-lt"/>
                <a:cs typeface="+mn-lt"/>
              </a:rPr>
              <a:t>. - iba ostatné, iba trblietavé, aj-aj)</a:t>
            </a:r>
          </a:p>
          <a:p>
            <a:endParaRPr lang="sk-SK" dirty="0">
              <a:ea typeface="+mn-lt"/>
              <a:cs typeface="+mn-lt"/>
            </a:endParaRPr>
          </a:p>
          <a:p>
            <a:r>
              <a:rPr lang="sk-SK" dirty="0">
                <a:ea typeface="+mn-lt"/>
                <a:cs typeface="+mn-lt"/>
              </a:rPr>
              <a:t>skúsiť našu metódu spojiť s </a:t>
            </a:r>
            <a:r>
              <a:rPr lang="sk-SK" dirty="0" err="1">
                <a:ea typeface="+mn-lt"/>
                <a:cs typeface="+mn-lt"/>
              </a:rPr>
              <a:t>Deliot</a:t>
            </a:r>
            <a:r>
              <a:rPr lang="sk-SK" dirty="0">
                <a:ea typeface="+mn-lt"/>
                <a:cs typeface="+mn-lt"/>
              </a:rPr>
              <a:t> et al.- naša v diaľke(menej náročná)/ </a:t>
            </a:r>
            <a:r>
              <a:rPr lang="sk-SK" dirty="0" err="1">
                <a:ea typeface="+mn-lt"/>
                <a:cs typeface="+mn-lt"/>
              </a:rPr>
              <a:t>Deliot</a:t>
            </a:r>
            <a:r>
              <a:rPr lang="sk-SK" dirty="0">
                <a:ea typeface="+mn-lt"/>
                <a:cs typeface="+mn-lt"/>
              </a:rPr>
              <a:t> pri pohľade zblízka</a:t>
            </a:r>
          </a:p>
          <a:p>
            <a:r>
              <a:rPr lang="sk-SK" dirty="0">
                <a:ea typeface="+mn-lt"/>
                <a:cs typeface="+mn-lt"/>
              </a:rPr>
              <a:t>p</a:t>
            </a:r>
            <a:r>
              <a:rPr lang="sk-SK" sz="1800" dirty="0">
                <a:ea typeface="+mn-lt"/>
                <a:cs typeface="+mn-lt"/>
              </a:rPr>
              <a:t>reskúmať metódu trblietania vhodnú pre sledovanie lúča / cesty v reálnom čase</a:t>
            </a:r>
            <a:endParaRPr lang="sk-SK" sz="1800" dirty="0"/>
          </a:p>
          <a:p>
            <a:endParaRPr lang="sk-SK" dirty="0">
              <a:ea typeface="+mn-lt"/>
              <a:cs typeface="+mn-lt"/>
            </a:endParaRPr>
          </a:p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C7870186-2554-F6B1-3C0A-3A486F6F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903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FA6639-5F2F-9C36-82CD-C5016255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Použité existujúce metódy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DAA75A9-ECAF-E259-C999-53AD4E519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i="1" dirty="0"/>
              <a:t>Wang Beibei a </a:t>
            </a:r>
            <a:r>
              <a:rPr lang="sk-SK" i="1" dirty="0" err="1"/>
              <a:t>Bowles</a:t>
            </a:r>
            <a:r>
              <a:rPr lang="sk-SK" i="1" dirty="0"/>
              <a:t> </a:t>
            </a:r>
            <a:r>
              <a:rPr lang="sk-SK" i="1" dirty="0" err="1"/>
              <a:t>Huw</a:t>
            </a:r>
            <a:r>
              <a:rPr lang="sk-SK" i="1" dirty="0"/>
              <a:t>. „A </a:t>
            </a:r>
            <a:r>
              <a:rPr lang="sk-SK" i="1" dirty="0" err="1"/>
              <a:t>robust</a:t>
            </a:r>
            <a:r>
              <a:rPr lang="sk-SK" i="1" dirty="0"/>
              <a:t> and </a:t>
            </a:r>
            <a:r>
              <a:rPr lang="sk-SK" i="1" dirty="0" err="1"/>
              <a:t>flexible</a:t>
            </a:r>
            <a:r>
              <a:rPr lang="sk-SK" i="1" dirty="0"/>
              <a:t> </a:t>
            </a:r>
            <a:r>
              <a:rPr lang="sk-SK" i="1" dirty="0" err="1"/>
              <a:t>real-time</a:t>
            </a:r>
            <a:r>
              <a:rPr lang="sk-SK" i="1" dirty="0"/>
              <a:t> </a:t>
            </a:r>
            <a:r>
              <a:rPr lang="sk-SK" i="1" dirty="0" err="1"/>
              <a:t>sparkle</a:t>
            </a:r>
            <a:r>
              <a:rPr lang="sk-SK" i="1" dirty="0"/>
              <a:t> </a:t>
            </a:r>
            <a:r>
              <a:rPr lang="sk-SK" i="1" dirty="0" err="1"/>
              <a:t>effect</a:t>
            </a:r>
            <a:r>
              <a:rPr lang="sk-SK" i="1" dirty="0"/>
              <a:t>“. V: EGSR 2016 E&amp;I-</a:t>
            </a:r>
            <a:r>
              <a:rPr lang="sk-SK" i="1" dirty="0" err="1"/>
              <a:t>Eurographics</a:t>
            </a:r>
            <a:r>
              <a:rPr lang="sk-SK" i="1" dirty="0"/>
              <a:t> </a:t>
            </a:r>
            <a:r>
              <a:rPr lang="sk-SK" i="1" dirty="0" err="1"/>
              <a:t>Symposium</a:t>
            </a:r>
            <a:r>
              <a:rPr lang="sk-SK" i="1" dirty="0"/>
              <a:t> on </a:t>
            </a:r>
            <a:r>
              <a:rPr lang="sk-SK" i="1" dirty="0" err="1"/>
              <a:t>Rendering-Experimental</a:t>
            </a:r>
            <a:r>
              <a:rPr lang="sk-SK" i="1" dirty="0"/>
              <a:t> </a:t>
            </a:r>
            <a:r>
              <a:rPr lang="sk-SK" i="1" dirty="0" err="1"/>
              <a:t>Ideas</a:t>
            </a:r>
            <a:r>
              <a:rPr lang="sk-SK" i="1" dirty="0"/>
              <a:t> &amp; </a:t>
            </a:r>
            <a:r>
              <a:rPr lang="sk-SK" i="1" dirty="0" err="1"/>
              <a:t>Implementations</a:t>
            </a:r>
            <a:r>
              <a:rPr lang="sk-SK" i="1" dirty="0"/>
              <a:t>. </a:t>
            </a:r>
            <a:r>
              <a:rPr lang="sk-SK" i="1" dirty="0" err="1"/>
              <a:t>The</a:t>
            </a:r>
            <a:r>
              <a:rPr lang="sk-SK" i="1" dirty="0"/>
              <a:t> </a:t>
            </a:r>
            <a:r>
              <a:rPr lang="sk-SK" i="1" dirty="0" err="1"/>
              <a:t>Eurographics</a:t>
            </a:r>
            <a:r>
              <a:rPr lang="sk-SK" i="1" dirty="0"/>
              <a:t> Association. 2016, s. 49–54.</a:t>
            </a:r>
          </a:p>
          <a:p>
            <a:endParaRPr lang="sk-SK" i="1" dirty="0"/>
          </a:p>
          <a:p>
            <a:r>
              <a:rPr lang="en-US" i="1" dirty="0" err="1"/>
              <a:t>Zirr</a:t>
            </a:r>
            <a:r>
              <a:rPr lang="en-US" i="1" dirty="0"/>
              <a:t> Tobias a </a:t>
            </a:r>
            <a:r>
              <a:rPr lang="en-US" i="1" dirty="0" err="1"/>
              <a:t>Kaplanyan</a:t>
            </a:r>
            <a:r>
              <a:rPr lang="en-US" i="1" dirty="0"/>
              <a:t> Anton S. „Real-time rendering of procedural multiscale</a:t>
            </a:r>
            <a:r>
              <a:rPr lang="sk-SK" i="1" dirty="0"/>
              <a:t> </a:t>
            </a:r>
            <a:r>
              <a:rPr lang="en-US" i="1" dirty="0"/>
              <a:t>materials“. V: Proceedings of the 20th ACM SIGGRAPH Symposium on Interactive 3D Graphics and Games. 2016, s. 139–148.</a:t>
            </a:r>
            <a:endParaRPr lang="sk-SK" i="1" dirty="0"/>
          </a:p>
          <a:p>
            <a:endParaRPr lang="sk-SK" i="1" dirty="0"/>
          </a:p>
          <a:p>
            <a:r>
              <a:rPr lang="sk-SK" i="1" dirty="0" err="1"/>
              <a:t>Chermain</a:t>
            </a:r>
            <a:r>
              <a:rPr lang="sk-SK" i="1" dirty="0"/>
              <a:t> </a:t>
            </a:r>
            <a:r>
              <a:rPr lang="sk-SK" i="1" dirty="0" err="1"/>
              <a:t>Xavier</a:t>
            </a:r>
            <a:r>
              <a:rPr lang="sk-SK" i="1" dirty="0"/>
              <a:t>, </a:t>
            </a:r>
            <a:r>
              <a:rPr lang="sk-SK" i="1" dirty="0" err="1"/>
              <a:t>Sauvage</a:t>
            </a:r>
            <a:r>
              <a:rPr lang="sk-SK" i="1" dirty="0"/>
              <a:t> </a:t>
            </a:r>
            <a:r>
              <a:rPr lang="sk-SK" i="1" dirty="0" err="1"/>
              <a:t>Basile</a:t>
            </a:r>
            <a:r>
              <a:rPr lang="sk-SK" i="1" dirty="0"/>
              <a:t>, </a:t>
            </a:r>
            <a:r>
              <a:rPr lang="sk-SK" i="1" dirty="0" err="1"/>
              <a:t>Dischler</a:t>
            </a:r>
            <a:r>
              <a:rPr lang="sk-SK" i="1" dirty="0"/>
              <a:t> J.-M. a </a:t>
            </a:r>
            <a:r>
              <a:rPr lang="sk-SK" i="1" dirty="0" err="1"/>
              <a:t>Dachsbacher</a:t>
            </a:r>
            <a:r>
              <a:rPr lang="sk-SK" i="1" dirty="0"/>
              <a:t> </a:t>
            </a:r>
            <a:r>
              <a:rPr lang="sk-SK" i="1" dirty="0" err="1"/>
              <a:t>Carsten</a:t>
            </a:r>
            <a:r>
              <a:rPr lang="sk-SK" i="1" dirty="0"/>
              <a:t>. „</a:t>
            </a:r>
            <a:r>
              <a:rPr lang="sk-SK" i="1" dirty="0" err="1"/>
              <a:t>Procedural</a:t>
            </a:r>
            <a:r>
              <a:rPr lang="sk-SK" i="1" dirty="0"/>
              <a:t> </a:t>
            </a:r>
            <a:r>
              <a:rPr lang="sk-SK" i="1" dirty="0" err="1"/>
              <a:t>Physically</a:t>
            </a:r>
            <a:r>
              <a:rPr lang="sk-SK" i="1" dirty="0"/>
              <a:t> </a:t>
            </a:r>
            <a:r>
              <a:rPr lang="sk-SK" i="1" dirty="0" err="1"/>
              <a:t>based</a:t>
            </a:r>
            <a:r>
              <a:rPr lang="sk-SK" i="1" dirty="0"/>
              <a:t> BRDF </a:t>
            </a:r>
            <a:r>
              <a:rPr lang="sk-SK" i="1" dirty="0" err="1"/>
              <a:t>for</a:t>
            </a:r>
            <a:r>
              <a:rPr lang="sk-SK" i="1" dirty="0"/>
              <a:t> </a:t>
            </a:r>
            <a:r>
              <a:rPr lang="sk-SK" i="1" dirty="0" err="1"/>
              <a:t>Real-Time</a:t>
            </a:r>
            <a:r>
              <a:rPr lang="sk-SK" i="1" dirty="0"/>
              <a:t> </a:t>
            </a:r>
            <a:r>
              <a:rPr lang="sk-SK" i="1" dirty="0" err="1"/>
              <a:t>Rendering</a:t>
            </a:r>
            <a:r>
              <a:rPr lang="sk-SK" i="1" dirty="0"/>
              <a:t> of </a:t>
            </a:r>
            <a:r>
              <a:rPr lang="sk-SK" i="1" dirty="0" err="1"/>
              <a:t>Glints</a:t>
            </a:r>
            <a:r>
              <a:rPr lang="sk-SK" i="1" dirty="0"/>
              <a:t>“. V: </a:t>
            </a:r>
            <a:r>
              <a:rPr lang="sk-SK" i="1" dirty="0" err="1"/>
              <a:t>Computer</a:t>
            </a:r>
            <a:r>
              <a:rPr lang="sk-SK" i="1" dirty="0"/>
              <a:t> </a:t>
            </a:r>
            <a:r>
              <a:rPr lang="sk-SK" i="1" dirty="0" err="1"/>
              <a:t>Graphics</a:t>
            </a:r>
            <a:r>
              <a:rPr lang="sk-SK" i="1" dirty="0"/>
              <a:t> </a:t>
            </a:r>
            <a:r>
              <a:rPr lang="sk-SK" i="1" dirty="0" err="1"/>
              <a:t>Forum</a:t>
            </a:r>
            <a:r>
              <a:rPr lang="sk-SK" i="1" dirty="0"/>
              <a:t>. Zv. 39. 7. </a:t>
            </a:r>
            <a:r>
              <a:rPr lang="sk-SK" i="1" dirty="0" err="1"/>
              <a:t>Wiley</a:t>
            </a:r>
            <a:r>
              <a:rPr lang="sk-SK" i="1" dirty="0"/>
              <a:t> Online </a:t>
            </a:r>
            <a:r>
              <a:rPr lang="sk-SK" i="1" dirty="0" err="1"/>
              <a:t>Library</a:t>
            </a:r>
            <a:r>
              <a:rPr lang="sk-SK" i="1" dirty="0"/>
              <a:t>. 2020, s. 243–253.</a:t>
            </a:r>
          </a:p>
          <a:p>
            <a:endParaRPr lang="sk-SK" i="1" dirty="0"/>
          </a:p>
          <a:p>
            <a:r>
              <a:rPr lang="sk-SK" i="1" dirty="0" err="1"/>
              <a:t>Deliot</a:t>
            </a:r>
            <a:r>
              <a:rPr lang="sk-SK" i="1" dirty="0"/>
              <a:t> Thomas a </a:t>
            </a:r>
            <a:r>
              <a:rPr lang="sk-SK" i="1" dirty="0" err="1"/>
              <a:t>Belcour</a:t>
            </a:r>
            <a:r>
              <a:rPr lang="sk-SK" i="1" dirty="0"/>
              <a:t> </a:t>
            </a:r>
            <a:r>
              <a:rPr lang="sk-SK" i="1" dirty="0" err="1"/>
              <a:t>Laurent</a:t>
            </a:r>
            <a:r>
              <a:rPr lang="sk-SK" i="1" dirty="0"/>
              <a:t>. „</a:t>
            </a:r>
            <a:r>
              <a:rPr lang="sk-SK" i="1" dirty="0" err="1"/>
              <a:t>Real-Time</a:t>
            </a:r>
            <a:r>
              <a:rPr lang="sk-SK" i="1" dirty="0"/>
              <a:t> </a:t>
            </a:r>
            <a:r>
              <a:rPr lang="sk-SK" i="1" dirty="0" err="1"/>
              <a:t>Rendering</a:t>
            </a:r>
            <a:r>
              <a:rPr lang="sk-SK" i="1" dirty="0"/>
              <a:t> of </a:t>
            </a:r>
            <a:r>
              <a:rPr lang="sk-SK" i="1" dirty="0" err="1"/>
              <a:t>Glinty</a:t>
            </a:r>
            <a:r>
              <a:rPr lang="sk-SK" i="1" dirty="0"/>
              <a:t> </a:t>
            </a:r>
            <a:r>
              <a:rPr lang="sk-SK" i="1" dirty="0" err="1"/>
              <a:t>Appearances</a:t>
            </a:r>
            <a:r>
              <a:rPr lang="sk-SK" i="1" dirty="0"/>
              <a:t> </a:t>
            </a:r>
            <a:r>
              <a:rPr lang="sk-SK" i="1" dirty="0" err="1"/>
              <a:t>using</a:t>
            </a:r>
            <a:r>
              <a:rPr lang="sk-SK" i="1" dirty="0"/>
              <a:t> </a:t>
            </a:r>
            <a:r>
              <a:rPr lang="sk-SK" i="1" dirty="0" err="1"/>
              <a:t>Distributed</a:t>
            </a:r>
            <a:r>
              <a:rPr lang="sk-SK" i="1" dirty="0"/>
              <a:t> </a:t>
            </a:r>
            <a:r>
              <a:rPr lang="sk-SK" i="1" dirty="0" err="1"/>
              <a:t>Binomial</a:t>
            </a:r>
            <a:r>
              <a:rPr lang="sk-SK" i="1" dirty="0"/>
              <a:t> </a:t>
            </a:r>
            <a:r>
              <a:rPr lang="sk-SK" i="1" dirty="0" err="1"/>
              <a:t>Laws</a:t>
            </a:r>
            <a:r>
              <a:rPr lang="sk-SK" i="1" dirty="0"/>
              <a:t> on </a:t>
            </a:r>
            <a:r>
              <a:rPr lang="sk-SK" i="1" dirty="0" err="1"/>
              <a:t>Anisotropic</a:t>
            </a:r>
            <a:r>
              <a:rPr lang="sk-SK" i="1" dirty="0"/>
              <a:t> </a:t>
            </a:r>
            <a:r>
              <a:rPr lang="sk-SK" i="1" dirty="0" err="1"/>
              <a:t>Grids</a:t>
            </a:r>
            <a:r>
              <a:rPr lang="sk-SK" i="1" dirty="0"/>
              <a:t>“. V: </a:t>
            </a:r>
            <a:r>
              <a:rPr lang="sk-SK" i="1" dirty="0" err="1"/>
              <a:t>Computer</a:t>
            </a:r>
            <a:r>
              <a:rPr lang="sk-SK" i="1" dirty="0"/>
              <a:t> </a:t>
            </a:r>
            <a:r>
              <a:rPr lang="sk-SK" i="1" dirty="0" err="1"/>
              <a:t>Graphics</a:t>
            </a:r>
            <a:r>
              <a:rPr lang="sk-SK" i="1" dirty="0"/>
              <a:t> </a:t>
            </a:r>
            <a:r>
              <a:rPr lang="sk-SK" i="1" dirty="0" err="1"/>
              <a:t>Forum</a:t>
            </a:r>
            <a:r>
              <a:rPr lang="sk-SK" i="1" dirty="0"/>
              <a:t> 42.8 (2023). </a:t>
            </a:r>
            <a:r>
              <a:rPr lang="sk-SK" i="1" dirty="0" err="1"/>
              <a:t>issn</a:t>
            </a:r>
            <a:r>
              <a:rPr lang="sk-SK" i="1" dirty="0"/>
              <a:t>: 1467-8659. </a:t>
            </a:r>
            <a:r>
              <a:rPr lang="sk-SK" i="1" dirty="0" err="1"/>
              <a:t>doi</a:t>
            </a:r>
            <a:r>
              <a:rPr lang="sk-SK" i="1" dirty="0"/>
              <a:t>: 10.1111/cgf.14866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FF9F8FB-12C0-AECD-19EF-6C48E844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3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CE146A-EE29-54FC-408A-FDA3CA27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1E199F6-4D7B-F118-7475-A693A9C50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Výsledky</a:t>
            </a:r>
          </a:p>
          <a:p>
            <a:r>
              <a:rPr lang="sk-SK" dirty="0">
                <a:solidFill>
                  <a:schemeClr val="tx1"/>
                </a:solidFill>
              </a:rPr>
              <a:t>Úvod do problematiky</a:t>
            </a:r>
          </a:p>
          <a:p>
            <a:endParaRPr lang="sk-SK" dirty="0">
              <a:solidFill>
                <a:schemeClr val="tx1"/>
              </a:solidFill>
            </a:endParaRPr>
          </a:p>
          <a:p>
            <a:r>
              <a:rPr lang="sk-SK" dirty="0">
                <a:solidFill>
                  <a:schemeClr val="tx1"/>
                </a:solidFill>
              </a:rPr>
              <a:t>Tvorba vlastného materiálu</a:t>
            </a:r>
          </a:p>
          <a:p>
            <a:endParaRPr lang="sk-SK" dirty="0">
              <a:solidFill>
                <a:schemeClr val="tx1"/>
              </a:solidFill>
            </a:endParaRPr>
          </a:p>
          <a:p>
            <a:r>
              <a:rPr lang="sk-SK" dirty="0">
                <a:solidFill>
                  <a:schemeClr val="tx1"/>
                </a:solidFill>
              </a:rPr>
              <a:t>Existujúce metódy</a:t>
            </a:r>
          </a:p>
          <a:p>
            <a:r>
              <a:rPr lang="sk-SK" dirty="0">
                <a:solidFill>
                  <a:schemeClr val="tx1"/>
                </a:solidFill>
              </a:rPr>
              <a:t>Vlastná metóda – vylepšenia a problémy</a:t>
            </a:r>
          </a:p>
          <a:p>
            <a:r>
              <a:rPr lang="sk-SK" dirty="0">
                <a:solidFill>
                  <a:schemeClr val="tx1"/>
                </a:solidFill>
              </a:rPr>
              <a:t>Výskum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C9B01CE-821A-06AE-5B7E-C03CE554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z="1100" dirty="0" smtClean="0"/>
              <a:t>2</a:t>
            </a:fld>
            <a:endParaRPr lang="sk-SK" sz="1100" dirty="0"/>
          </a:p>
        </p:txBody>
      </p:sp>
    </p:spTree>
    <p:extLst>
      <p:ext uri="{BB962C8B-B14F-4D97-AF65-F5344CB8AC3E}">
        <p14:creationId xmlns:p14="http://schemas.microsoft.com/office/powerpoint/2010/main" val="3176409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DB07C1-91E8-72A6-B4D9-CCA69989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 anchor="ctr"/>
          <a:lstStyle/>
          <a:p>
            <a:pPr algn="ctr"/>
            <a:r>
              <a:rPr lang="sk-SK" dirty="0"/>
              <a:t>Ďakujem za Vašu pozornosť!</a:t>
            </a:r>
          </a:p>
        </p:txBody>
      </p:sp>
    </p:spTree>
    <p:extLst>
      <p:ext uri="{BB962C8B-B14F-4D97-AF65-F5344CB8AC3E}">
        <p14:creationId xmlns:p14="http://schemas.microsoft.com/office/powerpoint/2010/main" val="295726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DDA87F-1E0E-53E8-DF68-1C9F430E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Ciele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21A5601-A8C3-9E95-63DE-C278F891A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/>
              <a:t>Navrhnúť a implementovať algoritmus </a:t>
            </a:r>
            <a:r>
              <a:rPr lang="sk-SK" dirty="0">
                <a:ea typeface="+mn-lt"/>
                <a:cs typeface="+mn-lt"/>
              </a:rPr>
              <a:t>vykresľovania </a:t>
            </a:r>
            <a:r>
              <a:rPr lang="sk-SK" dirty="0" err="1">
                <a:ea typeface="+mn-lt"/>
                <a:cs typeface="+mn-lt"/>
              </a:rPr>
              <a:t>trblietok</a:t>
            </a:r>
            <a:r>
              <a:rPr lang="sk-SK" dirty="0">
                <a:ea typeface="+mn-lt"/>
                <a:cs typeface="+mn-lt"/>
              </a:rPr>
              <a:t> v reálnom čase</a:t>
            </a:r>
          </a:p>
          <a:p>
            <a:endParaRPr lang="sk-SK" dirty="0"/>
          </a:p>
          <a:p>
            <a:r>
              <a:rPr lang="sk-SK" dirty="0"/>
              <a:t>Vytvoriť materiál / </a:t>
            </a:r>
            <a:r>
              <a:rPr lang="sk-SK" dirty="0" err="1"/>
              <a:t>Shader</a:t>
            </a:r>
            <a:r>
              <a:rPr lang="sk-SK" dirty="0"/>
              <a:t> v </a:t>
            </a:r>
            <a:r>
              <a:rPr lang="sk-SK" dirty="0" err="1"/>
              <a:t>Unity</a:t>
            </a:r>
            <a:r>
              <a:rPr lang="sk-SK" dirty="0"/>
              <a:t> s rôznymi metódami, ktorý sa dá samostatne stiahnuť a použiť v iných </a:t>
            </a:r>
            <a:r>
              <a:rPr lang="sk-SK" dirty="0" err="1"/>
              <a:t>Unity</a:t>
            </a:r>
            <a:r>
              <a:rPr lang="sk-SK" dirty="0"/>
              <a:t> projektoch</a:t>
            </a:r>
          </a:p>
          <a:p>
            <a:endParaRPr lang="sk-SK" dirty="0"/>
          </a:p>
          <a:p>
            <a:r>
              <a:rPr lang="sk-SK" dirty="0"/>
              <a:t>Porovnať, vyhodnotiť, jednotlivé metódy (vizuál, náročnosť a pod.)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9CF48A61-5AA6-FE6C-7614-7104AFE9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3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8111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342606-8EEB-0730-C5BD-D93E4F0D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Dosiahnuté výsledky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BA4BF6D-027E-573C-06ED-F6EE024B2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3241"/>
            <a:ext cx="8596668" cy="5117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1600" dirty="0"/>
              <a:t>Vytvorili sme </a:t>
            </a:r>
            <a:r>
              <a:rPr lang="sk-SK" sz="1600" b="1" dirty="0"/>
              <a:t>materiál</a:t>
            </a:r>
            <a:r>
              <a:rPr lang="sk-SK" sz="1600" dirty="0"/>
              <a:t> s rôznymi metódami </a:t>
            </a:r>
            <a:r>
              <a:rPr lang="sk-SK" sz="1600" dirty="0" err="1"/>
              <a:t>trblietok</a:t>
            </a:r>
            <a:r>
              <a:rPr lang="sk-SK" sz="1600" dirty="0"/>
              <a:t> pre </a:t>
            </a:r>
            <a:r>
              <a:rPr lang="sk-SK" sz="1600" dirty="0" err="1"/>
              <a:t>Unity</a:t>
            </a:r>
            <a:r>
              <a:rPr lang="sk-SK" sz="1600" dirty="0"/>
              <a:t> 2022.1 s HDRP 13.1.x.</a:t>
            </a:r>
          </a:p>
          <a:p>
            <a:pPr lvl="1"/>
            <a:r>
              <a:rPr lang="sk-SK" dirty="0"/>
              <a:t>Materiál sa dá stiahnuť + príloha: manuál na integráciu materiálu a nastavenie </a:t>
            </a:r>
            <a:r>
              <a:rPr lang="sk-SK" dirty="0" err="1"/>
              <a:t>Unity</a:t>
            </a:r>
            <a:endParaRPr lang="sk-SK" dirty="0"/>
          </a:p>
          <a:p>
            <a:endParaRPr lang="sk-SK" dirty="0"/>
          </a:p>
          <a:p>
            <a:r>
              <a:rPr lang="sk-SK" sz="1600" dirty="0"/>
              <a:t>Vytvorili sme </a:t>
            </a:r>
            <a:r>
              <a:rPr lang="sk-SK" sz="1600" b="1" dirty="0"/>
              <a:t>vlastnú metódu </a:t>
            </a:r>
            <a:r>
              <a:rPr lang="sk-SK" sz="1600" dirty="0"/>
              <a:t>– rozšírením metódy Beibei Wang a </a:t>
            </a:r>
            <a:r>
              <a:rPr lang="sk-SK" sz="1600" dirty="0" err="1"/>
              <a:t>Huv</a:t>
            </a:r>
            <a:r>
              <a:rPr lang="sk-SK" sz="1600" dirty="0"/>
              <a:t> </a:t>
            </a:r>
            <a:r>
              <a:rPr lang="sk-SK" sz="1600" dirty="0" err="1"/>
              <a:t>Bowles</a:t>
            </a:r>
            <a:r>
              <a:rPr lang="sk-SK" sz="1600" dirty="0"/>
              <a:t>.</a:t>
            </a:r>
          </a:p>
          <a:p>
            <a:pPr lvl="1"/>
            <a:r>
              <a:rPr lang="sk-SK" sz="1400" dirty="0"/>
              <a:t>Odstránili sme viditeľné pravidelné vzorkovanie</a:t>
            </a:r>
          </a:p>
          <a:p>
            <a:pPr lvl="1"/>
            <a:r>
              <a:rPr lang="sk-SK" sz="1400" dirty="0"/>
              <a:t>Hustejšie </a:t>
            </a:r>
            <a:r>
              <a:rPr lang="sk-SK" sz="1400" dirty="0" err="1"/>
              <a:t>trblietky</a:t>
            </a:r>
            <a:endParaRPr lang="sk-SK" sz="1400" dirty="0"/>
          </a:p>
          <a:p>
            <a:pPr marL="0" indent="0">
              <a:buNone/>
            </a:pPr>
            <a:endParaRPr lang="sk-SK" sz="1600" dirty="0"/>
          </a:p>
          <a:p>
            <a:r>
              <a:rPr lang="sk-SK" sz="1600" dirty="0"/>
              <a:t>Vytvorili sme interaktívnu aplikáciu na porovnanie 4 známych metód a našej metódy</a:t>
            </a:r>
          </a:p>
          <a:p>
            <a:endParaRPr lang="sk-SK" sz="1600" dirty="0"/>
          </a:p>
          <a:p>
            <a:r>
              <a:rPr lang="sk-SK" sz="1600" dirty="0"/>
              <a:t>Vyhodnotili sme jednotlivé metódy z vizuálneho a výkonnostného hľadiska </a:t>
            </a:r>
          </a:p>
          <a:p>
            <a:endParaRPr lang="sk-SK" sz="1600" dirty="0"/>
          </a:p>
          <a:p>
            <a:endParaRPr lang="sk-SK" sz="1600" dirty="0"/>
          </a:p>
          <a:p>
            <a:r>
              <a:rPr lang="sk-SK" sz="1500" dirty="0"/>
              <a:t>S </a:t>
            </a:r>
            <a:r>
              <a:rPr lang="sk-SK" sz="1500" dirty="0" err="1"/>
              <a:t>Unity</a:t>
            </a:r>
            <a:r>
              <a:rPr lang="sk-SK" sz="1500" dirty="0"/>
              <a:t> + HDRP bolo niekedy ťažké pracovať (viď. sekcia 3.7 kapitoly Implementácia)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D52CD54-1031-DFAE-84E5-A423B63F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4736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8F10D5-D309-D7EB-DE96-0377C897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Jav trblietania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3714144-94DB-774D-4A25-51F5F2D3D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/>
              <a:t>Materiály majú zložitú </a:t>
            </a:r>
            <a:r>
              <a:rPr lang="sk-SK" dirty="0" err="1"/>
              <a:t>mikroštruktúru</a:t>
            </a:r>
            <a:endParaRPr lang="sk-SK" dirty="0"/>
          </a:p>
          <a:p>
            <a:r>
              <a:rPr lang="sk-SK" dirty="0"/>
              <a:t>Materiál s malými časticami na povrchu</a:t>
            </a:r>
          </a:p>
          <a:p>
            <a:r>
              <a:rPr lang="sk-SK" dirty="0"/>
              <a:t>Častice v povrchu materiálu vytvárajú odrazy</a:t>
            </a:r>
          </a:p>
          <a:p>
            <a:pPr lvl="1"/>
            <a:r>
              <a:rPr lang="sk-SK" dirty="0"/>
              <a:t>Zrkadielka so silným odrazom</a:t>
            </a:r>
          </a:p>
          <a:p>
            <a:pPr lvl="1"/>
            <a:endParaRPr lang="sk-SK" dirty="0"/>
          </a:p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929919A8-800F-4A68-EC03-2E6B5F01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63232" y="6347327"/>
            <a:ext cx="683339" cy="365125"/>
          </a:xfrm>
        </p:spPr>
        <p:txBody>
          <a:bodyPr/>
          <a:lstStyle/>
          <a:p>
            <a:fld id="{2AD1342B-065B-40C6-A6BB-D997923519A3}" type="slidenum">
              <a:rPr lang="sk-SK" smtClean="0"/>
              <a:t>5</a:t>
            </a:fld>
            <a:endParaRPr lang="sk-SK" dirty="0"/>
          </a:p>
        </p:txBody>
      </p:sp>
      <p:pic>
        <p:nvPicPr>
          <p:cNvPr id="6" name="Obrázok 5" descr="Obrázok, na ktorom je váza, sviečka, vnútri&#10;&#10;Automaticky generovaný popis">
            <a:extLst>
              <a:ext uri="{FF2B5EF4-FFF2-40B4-BE49-F238E27FC236}">
                <a16:creationId xmlns:a16="http://schemas.microsoft.com/office/drawing/2014/main" id="{90734865-E196-1483-744C-915A9520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571" y="3507875"/>
            <a:ext cx="7640052" cy="2839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EA53A17F-63E1-1B85-B5CB-C32D77A36BC4}"/>
              </a:ext>
            </a:extLst>
          </p:cNvPr>
          <p:cNvSpPr txBox="1"/>
          <p:nvPr/>
        </p:nvSpPr>
        <p:spPr>
          <a:xfrm>
            <a:off x="5322839" y="6395623"/>
            <a:ext cx="5887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r>
              <a:rPr lang="sk-SK" sz="1200" kern="1200" dirty="0">
                <a:effectLst/>
                <a:ea typeface="+mn-ea"/>
                <a:cs typeface="+mn-cs"/>
              </a:rPr>
              <a:t>Zdroj: </a:t>
            </a:r>
            <a:r>
              <a:rPr lang="en-US" sz="1200" kern="1200" dirty="0">
                <a:effectLst/>
                <a:ea typeface="+mn-ea"/>
                <a:cs typeface="+mn-cs"/>
              </a:rPr>
              <a:t>Recent advances in </a:t>
            </a:r>
            <a:r>
              <a:rPr lang="en-US" sz="1200" kern="1200" dirty="0" err="1">
                <a:effectLst/>
                <a:ea typeface="+mn-ea"/>
                <a:cs typeface="+mn-cs"/>
              </a:rPr>
              <a:t>glinty</a:t>
            </a:r>
            <a:r>
              <a:rPr lang="en-US" sz="1200" kern="1200" dirty="0">
                <a:effectLst/>
                <a:ea typeface="+mn-ea"/>
                <a:cs typeface="+mn-cs"/>
              </a:rPr>
              <a:t> appearance rendering</a:t>
            </a:r>
            <a:r>
              <a:rPr lang="sk-SK" sz="1200" kern="1200" dirty="0">
                <a:effectLst/>
                <a:ea typeface="+mn-ea"/>
                <a:cs typeface="+mn-cs"/>
              </a:rPr>
              <a:t> ; </a:t>
            </a:r>
            <a:r>
              <a:rPr lang="sk-SK" sz="1200" i="0" kern="1200" baseline="0" dirty="0" err="1">
                <a:effectLst/>
                <a:ea typeface="+mn-ea"/>
                <a:cs typeface="+mn-cs"/>
              </a:rPr>
              <a:t>Junqiu</a:t>
            </a:r>
            <a:r>
              <a:rPr lang="sk-SK" sz="1200" i="0" kern="1200" baseline="0" dirty="0">
                <a:effectLst/>
                <a:ea typeface="+mn-ea"/>
                <a:cs typeface="+mn-cs"/>
              </a:rPr>
              <a:t> Z, </a:t>
            </a:r>
            <a:r>
              <a:rPr lang="sk-SK" sz="1200" i="0" kern="1200" baseline="0" dirty="0" err="1">
                <a:effectLst/>
                <a:ea typeface="+mn-ea"/>
                <a:cs typeface="+mn-cs"/>
              </a:rPr>
              <a:t>Sizhe</a:t>
            </a:r>
            <a:r>
              <a:rPr lang="sk-SK" sz="1200" i="0" kern="1200" baseline="0" dirty="0">
                <a:effectLst/>
                <a:ea typeface="+mn-ea"/>
                <a:cs typeface="+mn-cs"/>
              </a:rPr>
              <a:t> Z. et. </a:t>
            </a:r>
            <a:r>
              <a:rPr lang="sk-SK" sz="1200" i="0" kern="1200" baseline="0" dirty="0" err="1">
                <a:effectLst/>
                <a:ea typeface="+mn-ea"/>
                <a:cs typeface="+mn-cs"/>
              </a:rPr>
              <a:t>al</a:t>
            </a:r>
            <a:endParaRPr lang="sk-SK" sz="1200" dirty="0">
              <a:effectLst/>
            </a:endParaRPr>
          </a:p>
        </p:txBody>
      </p:sp>
      <p:pic>
        <p:nvPicPr>
          <p:cNvPr id="8" name="glints">
            <a:hlinkClick r:id="" action="ppaction://media"/>
            <a:extLst>
              <a:ext uri="{FF2B5EF4-FFF2-40B4-BE49-F238E27FC236}">
                <a16:creationId xmlns:a16="http://schemas.microsoft.com/office/drawing/2014/main" id="{1B835EFA-541F-D830-9BAD-26A7A1CE5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27841" y="476880"/>
            <a:ext cx="2576481" cy="26529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06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1908FC-1C7A-16EF-73A6-04E03BC3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Výzvy pri tvorbe trblietavého materiálu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28F4AE6-6121-6E9D-150E-A1811F286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/>
              <a:t>Reprezentácia a vykresľovanie</a:t>
            </a:r>
          </a:p>
          <a:p>
            <a:pPr lvl="1"/>
            <a:r>
              <a:rPr lang="sk-SK" dirty="0">
                <a:ea typeface="+mn-lt"/>
                <a:cs typeface="+mn-lt"/>
              </a:rPr>
              <a:t>Reprezentácia veľkého </a:t>
            </a:r>
            <a:r>
              <a:rPr lang="sk-SK" dirty="0"/>
              <a:t>množstva malých častíc</a:t>
            </a:r>
          </a:p>
          <a:p>
            <a:pPr lvl="1"/>
            <a:r>
              <a:rPr lang="sk-SK" dirty="0"/>
              <a:t>Efektívne vykresľovanie </a:t>
            </a:r>
          </a:p>
          <a:p>
            <a:pPr lvl="2"/>
            <a:r>
              <a:rPr lang="sk-SK" dirty="0"/>
              <a:t>Najmä v reálnom čase – pri interaktívnom snímkovaní</a:t>
            </a:r>
          </a:p>
          <a:p>
            <a:r>
              <a:rPr lang="sk-SK" dirty="0"/>
              <a:t>Koherencia, </a:t>
            </a:r>
            <a:r>
              <a:rPr lang="sk-SK" dirty="0" err="1"/>
              <a:t>aliasing</a:t>
            </a:r>
            <a:r>
              <a:rPr lang="sk-SK" dirty="0"/>
              <a:t> </a:t>
            </a:r>
          </a:p>
          <a:p>
            <a:r>
              <a:rPr lang="sk-SK" dirty="0"/>
              <a:t>Hardvérová náročnosť, obmedzenia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16845DD7-C178-02A3-A1B4-FCF3B4DD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6</a:t>
            </a:fld>
            <a:endParaRPr lang="sk-SK"/>
          </a:p>
        </p:txBody>
      </p:sp>
      <p:pic>
        <p:nvPicPr>
          <p:cNvPr id="4" name="Video2">
            <a:hlinkClick r:id="" action="ppaction://media"/>
            <a:extLst>
              <a:ext uri="{FF2B5EF4-FFF2-40B4-BE49-F238E27FC236}">
                <a16:creationId xmlns:a16="http://schemas.microsoft.com/office/drawing/2014/main" id="{90352AEC-C1E9-8EE5-975F-5A02FB0F24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2588" y="1608460"/>
            <a:ext cx="3536149" cy="3641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BE1FD757-66B9-ED5F-2ABB-9EEE4AA43D21}"/>
              </a:ext>
            </a:extLst>
          </p:cNvPr>
          <p:cNvSpPr txBox="1"/>
          <p:nvPr/>
        </p:nvSpPr>
        <p:spPr>
          <a:xfrm>
            <a:off x="7521110" y="5306896"/>
            <a:ext cx="247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r>
              <a:rPr lang="sk-SK" sz="1600" kern="1200" dirty="0">
                <a:effectLst/>
                <a:ea typeface="+mn-ea"/>
                <a:cs typeface="+mn-cs"/>
              </a:rPr>
              <a:t>Nežiadúce mihotanie</a:t>
            </a:r>
            <a:endParaRPr lang="sk-SK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49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A5F65C-DE15-A662-1F3A-4F7CD9F0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5234580" cy="1320800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rgbClr val="0F6FC6"/>
                </a:solidFill>
              </a:rPr>
              <a:t>Vývojové</a:t>
            </a:r>
            <a:r>
              <a:rPr lang="sk-SK" dirty="0"/>
              <a:t> prostredie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8A80452C-A1BD-3278-ACD8-6945A97A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AD1342B-065B-40C6-A6BB-D997923519A3}" type="slidenum">
              <a:rPr lang="sk-SK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sk-SK">
              <a:solidFill>
                <a:srgbClr val="FFFFFF"/>
              </a:solidFill>
            </a:endParaRPr>
          </a:p>
        </p:txBody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7537CD8E-4679-4848-4C59-40B1A197A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7" b="20227"/>
          <a:stretch/>
        </p:blipFill>
        <p:spPr>
          <a:xfrm>
            <a:off x="5642369" y="-1852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outerShdw blurRad="50800" dist="50800" dir="85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Zástupný objekt pre číslo snímky 4">
            <a:extLst>
              <a:ext uri="{FF2B5EF4-FFF2-40B4-BE49-F238E27FC236}">
                <a16:creationId xmlns:a16="http://schemas.microsoft.com/office/drawing/2014/main" id="{0BE7D0EF-8713-42D6-C91D-959646F9989F}"/>
              </a:ext>
            </a:extLst>
          </p:cNvPr>
          <p:cNvSpPr txBox="1">
            <a:spLocks/>
          </p:cNvSpPr>
          <p:nvPr/>
        </p:nvSpPr>
        <p:spPr>
          <a:xfrm>
            <a:off x="6625713" y="4305141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k-SK"/>
            </a:defPPr>
            <a:lvl1pPr marL="0" algn="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D1342B-065B-40C6-A6BB-D997923519A3}" type="slidenum">
              <a:rPr lang="sk-SK" smtClean="0"/>
              <a:pPr/>
              <a:t>7</a:t>
            </a:fld>
            <a:endParaRPr lang="sk-SK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47C386A4-5CD5-91C9-BCCC-8927EF4A104D}"/>
              </a:ext>
            </a:extLst>
          </p:cNvPr>
          <p:cNvSpPr txBox="1"/>
          <p:nvPr/>
        </p:nvSpPr>
        <p:spPr>
          <a:xfrm>
            <a:off x="405037" y="6406487"/>
            <a:ext cx="700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</a:pPr>
            <a:r>
              <a:rPr lang="sk-SK" sz="1200" kern="1200" dirty="0">
                <a:effectLst/>
                <a:ea typeface="+mn-ea"/>
                <a:cs typeface="+mn-cs"/>
              </a:rPr>
              <a:t>Zdroj: </a:t>
            </a:r>
            <a:r>
              <a:rPr lang="en-US" sz="1200" kern="1200" dirty="0">
                <a:effectLst/>
                <a:ea typeface="+mn-ea"/>
                <a:cs typeface="+mn-cs"/>
                <a:hlinkClick r:id="rId5"/>
              </a:rPr>
              <a:t>https://docs.unity3d.com/Packages/com.unity.render-pipelines.high-definition@17.0/manual/HDRP-Features.html</a:t>
            </a:r>
            <a:r>
              <a:rPr lang="sk-SK" sz="1200" kern="1200" dirty="0">
                <a:effectLst/>
                <a:ea typeface="+mn-ea"/>
                <a:cs typeface="+mn-cs"/>
              </a:rPr>
              <a:t> </a:t>
            </a:r>
            <a:endParaRPr lang="sk-SK" sz="1200" dirty="0">
              <a:effectLst/>
            </a:endParaRPr>
          </a:p>
        </p:txBody>
      </p:sp>
      <p:sp>
        <p:nvSpPr>
          <p:cNvPr id="14" name="Zástupný objekt pre obsah 2">
            <a:extLst>
              <a:ext uri="{FF2B5EF4-FFF2-40B4-BE49-F238E27FC236}">
                <a16:creationId xmlns:a16="http://schemas.microsoft.com/office/drawing/2014/main" id="{3CA77E13-6364-D400-E246-2D11670D2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37541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7472" indent="-347472">
              <a:lnSpc>
                <a:spcPct val="90000"/>
              </a:lnSpc>
            </a:pPr>
            <a:r>
              <a:rPr lang="sk-SK" sz="2000" kern="1200" dirty="0" err="1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Unity</a:t>
            </a:r>
            <a:r>
              <a:rPr lang="sk-SK" sz="2000" kern="1200" dirty="0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 3D 2022.1 </a:t>
            </a:r>
          </a:p>
          <a:p>
            <a:pPr marL="747522" lvl="1" indent="-347472">
              <a:lnSpc>
                <a:spcPct val="90000"/>
              </a:lnSpc>
            </a:pPr>
            <a:r>
              <a:rPr lang="sk-SK" sz="1600" kern="1200" dirty="0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primárne nástroj na tvorbu videohier menších štúdií, ale aj automobilovú vizualizáciu a filmový priemysel</a:t>
            </a:r>
            <a:endParaRPr lang="sk-SK" sz="1800" kern="1200" dirty="0">
              <a:solidFill>
                <a:srgbClr val="404040"/>
              </a:solidFill>
              <a:effectLst/>
              <a:latin typeface="Trebuchet MS" panose="020B0603020202020204" pitchFamily="34" charset="0"/>
              <a:ea typeface="+mn-ea"/>
              <a:cs typeface="+mn-cs"/>
            </a:endParaRPr>
          </a:p>
          <a:p>
            <a:pPr marL="347472" indent="-347472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sk-SK" sz="1800" kern="1200" dirty="0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HDRP</a:t>
            </a:r>
            <a:endParaRPr lang="sk-SK" dirty="0"/>
          </a:p>
          <a:p>
            <a:pPr marL="747522" lvl="1" indent="-347472">
              <a:lnSpc>
                <a:spcPct val="90000"/>
              </a:lnSpc>
            </a:pPr>
            <a:r>
              <a:rPr lang="sk-SK" kern="1200" dirty="0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Samostatný </a:t>
            </a:r>
            <a:r>
              <a:rPr lang="sk-SK" kern="1200" dirty="0" err="1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vykresľovací</a:t>
            </a:r>
            <a:r>
              <a:rPr lang="sk-SK" kern="1200" dirty="0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 kanál pre výkonný hardvér s vysokou vizuálnou kvalitou</a:t>
            </a:r>
            <a:endParaRPr lang="sk-SK" sz="1800" dirty="0"/>
          </a:p>
          <a:p>
            <a:pPr marL="747522" lvl="1" indent="-347472">
              <a:lnSpc>
                <a:spcPct val="90000"/>
              </a:lnSpc>
            </a:pPr>
            <a:r>
              <a:rPr lang="sk-SK" sz="1800" kern="1200" dirty="0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komplexný kanál</a:t>
            </a:r>
            <a:endParaRPr lang="sk-SK" sz="1800" dirty="0"/>
          </a:p>
          <a:p>
            <a:pPr marL="747522" lvl="1" indent="-347472">
              <a:lnSpc>
                <a:spcPct val="90000"/>
              </a:lnSpc>
            </a:pPr>
            <a:r>
              <a:rPr lang="sk-SK" sz="1800" kern="1200" dirty="0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HLSL+ </a:t>
            </a:r>
            <a:r>
              <a:rPr lang="sk-SK" sz="1800" kern="1200" dirty="0" err="1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Unity</a:t>
            </a:r>
            <a:r>
              <a:rPr lang="sk-SK" sz="1800" kern="1200" dirty="0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 makrá</a:t>
            </a:r>
            <a:endParaRPr lang="sk-SK" sz="1800" dirty="0"/>
          </a:p>
          <a:p>
            <a:pPr marL="747522" lvl="1" indent="-347472">
              <a:lnSpc>
                <a:spcPct val="90000"/>
              </a:lnSpc>
            </a:pPr>
            <a:r>
              <a:rPr lang="sk-SK" sz="1800" kern="1200" dirty="0">
                <a:solidFill>
                  <a:srgbClr val="40404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horšia modifikácia</a:t>
            </a:r>
            <a:endParaRPr lang="sk-SK" dirty="0">
              <a:solidFill>
                <a:srgbClr val="40404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5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Zástupný objekt pre obsah 3" descr="Obrázok, na ktorom je text, snímka obrazovky, písmo, dizajn&#10;&#10;Automaticky generovaný popis">
            <a:extLst>
              <a:ext uri="{FF2B5EF4-FFF2-40B4-BE49-F238E27FC236}">
                <a16:creationId xmlns:a16="http://schemas.microsoft.com/office/drawing/2014/main" id="{DBB223BF-D14B-C9DC-BD5D-5AFA31E64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76372" y="1175667"/>
            <a:ext cx="5210389" cy="5011491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539E511A-609C-2669-4BDE-8DB230EC5A8D}"/>
              </a:ext>
            </a:extLst>
          </p:cNvPr>
          <p:cNvSpPr txBox="1"/>
          <p:nvPr/>
        </p:nvSpPr>
        <p:spPr>
          <a:xfrm>
            <a:off x="766485" y="640973"/>
            <a:ext cx="79568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sz="2400" dirty="0">
                <a:solidFill>
                  <a:srgbClr val="0F6FC6"/>
                </a:solidFill>
                <a:latin typeface="+mj-lt"/>
              </a:rPr>
              <a:t>Znázornenie funkčnosti časti HDRP, ktorú modifikujeme</a:t>
            </a:r>
          </a:p>
        </p:txBody>
      </p:sp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157D08DF-1A17-0211-E04C-CA1F56E2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>
                <a:solidFill>
                  <a:schemeClr val="bg1"/>
                </a:solidFill>
              </a:rPr>
              <a:t>8</a:t>
            </a:fld>
            <a:endParaRPr lang="sk-SK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Písanie rukou 5">
                <a:extLst>
                  <a:ext uri="{FF2B5EF4-FFF2-40B4-BE49-F238E27FC236}">
                    <a16:creationId xmlns:a16="http://schemas.microsoft.com/office/drawing/2014/main" id="{6816F231-72C1-03F5-FB91-9E6A51B8A3C8}"/>
                  </a:ext>
                </a:extLst>
              </p14:cNvPr>
              <p14:cNvContentPartPr/>
              <p14:nvPr/>
            </p14:nvContentPartPr>
            <p14:xfrm>
              <a:off x="5126787" y="3817141"/>
              <a:ext cx="1229760" cy="69120"/>
            </p14:xfrm>
          </p:contentPart>
        </mc:Choice>
        <mc:Fallback xmlns="">
          <p:pic>
            <p:nvPicPr>
              <p:cNvPr id="6" name="Písanie rukou 5">
                <a:extLst>
                  <a:ext uri="{FF2B5EF4-FFF2-40B4-BE49-F238E27FC236}">
                    <a16:creationId xmlns:a16="http://schemas.microsoft.com/office/drawing/2014/main" id="{6816F231-72C1-03F5-FB91-9E6A51B8A3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2803" y="3709141"/>
                <a:ext cx="1337368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Písanie rukou 6">
                <a:extLst>
                  <a:ext uri="{FF2B5EF4-FFF2-40B4-BE49-F238E27FC236}">
                    <a16:creationId xmlns:a16="http://schemas.microsoft.com/office/drawing/2014/main" id="{74C8CC06-DD94-F02B-38B0-E8537F6F2D1E}"/>
                  </a:ext>
                </a:extLst>
              </p14:cNvPr>
              <p14:cNvContentPartPr/>
              <p14:nvPr/>
            </p14:nvContentPartPr>
            <p14:xfrm>
              <a:off x="5085208" y="5481040"/>
              <a:ext cx="1598760" cy="60120"/>
            </p14:xfrm>
          </p:contentPart>
        </mc:Choice>
        <mc:Fallback xmlns="">
          <p:pic>
            <p:nvPicPr>
              <p:cNvPr id="7" name="Písanie rukou 6">
                <a:extLst>
                  <a:ext uri="{FF2B5EF4-FFF2-40B4-BE49-F238E27FC236}">
                    <a16:creationId xmlns:a16="http://schemas.microsoft.com/office/drawing/2014/main" id="{74C8CC06-DD94-F02B-38B0-E8537F6F2D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1208" y="5373040"/>
                <a:ext cx="1706400" cy="27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45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5E7A15-3414-28F5-AEB2-F72B2109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Tvorba upraveného Lit materiálu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4B15BC2-76D3-9DE1-05F0-7224AC88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/>
              <a:t>Úprava HDRP </a:t>
            </a:r>
            <a:r>
              <a:rPr lang="sk-SK" dirty="0" err="1"/>
              <a:t>vykresľovacieho</a:t>
            </a:r>
            <a:r>
              <a:rPr lang="sk-SK" dirty="0"/>
              <a:t> kanála</a:t>
            </a:r>
          </a:p>
          <a:p>
            <a:pPr lvl="1"/>
            <a:r>
              <a:rPr lang="sk-SK" dirty="0"/>
              <a:t>Lokálna kópia Lit </a:t>
            </a:r>
            <a:r>
              <a:rPr lang="sk-SK" dirty="0" err="1"/>
              <a:t>shaderu</a:t>
            </a:r>
            <a:r>
              <a:rPr lang="sk-SK" dirty="0"/>
              <a:t> + modifikácie</a:t>
            </a:r>
          </a:p>
          <a:p>
            <a:pPr lvl="1"/>
            <a:endParaRPr lang="sk-SK" dirty="0"/>
          </a:p>
          <a:p>
            <a:r>
              <a:rPr lang="sk-SK" dirty="0"/>
              <a:t>Možnosť vybrať 6 konfigurácií </a:t>
            </a:r>
            <a:r>
              <a:rPr lang="sk-SK" dirty="0" err="1"/>
              <a:t>trblietok</a:t>
            </a:r>
            <a:r>
              <a:rPr lang="sk-SK" dirty="0"/>
              <a:t>: </a:t>
            </a:r>
          </a:p>
          <a:p>
            <a:pPr lvl="1"/>
            <a:r>
              <a:rPr lang="sk-SK" dirty="0"/>
              <a:t>Bez + 4 existujúce metódy + naša vlastná metóda</a:t>
            </a:r>
          </a:p>
          <a:p>
            <a:pPr lvl="1"/>
            <a:endParaRPr lang="sk-SK" dirty="0"/>
          </a:p>
          <a:p>
            <a:r>
              <a:rPr lang="sk-SK" dirty="0"/>
              <a:t>Sprístupnenie parametrov </a:t>
            </a:r>
            <a:r>
              <a:rPr lang="sk-SK" dirty="0" err="1"/>
              <a:t>trblietok</a:t>
            </a:r>
            <a:r>
              <a:rPr lang="sk-SK" dirty="0"/>
              <a:t> pre dané metódy cez vlastný editor</a:t>
            </a:r>
          </a:p>
          <a:p>
            <a:r>
              <a:rPr lang="sk-SK" dirty="0"/>
              <a:t>Export ako samostatný stiahnuteľný </a:t>
            </a:r>
            <a:r>
              <a:rPr lang="sk-SK" dirty="0" err="1"/>
              <a:t>shader</a:t>
            </a:r>
            <a:r>
              <a:rPr lang="sk-SK" dirty="0"/>
              <a:t> v balíku</a:t>
            </a:r>
          </a:p>
          <a:p>
            <a:r>
              <a:rPr lang="sk-SK" dirty="0"/>
              <a:t>Demo aplikácia na porovnanie všetkých metód s možnosťou zmeny parametrov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164D6566-2792-7F3D-562A-3C9633AD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642804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Zelenožltá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odrá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Zelená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Zelená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Zelená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Zelená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Zelená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Modrá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Modrá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Modrá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Modrá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Modrá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Zelená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Zelená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Zelená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10655</TotalTime>
  <Words>1950</Words>
  <Application>Microsoft Office PowerPoint</Application>
  <PresentationFormat>Širokouhlá</PresentationFormat>
  <Paragraphs>195</Paragraphs>
  <Slides>20</Slides>
  <Notes>17</Notes>
  <HiddenSlides>0</HiddenSlides>
  <MMClips>4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</vt:lpstr>
      <vt:lpstr>Škálovateľný procedurálny algoritmus pre trblietky v reálnom čase</vt:lpstr>
      <vt:lpstr>Obsah</vt:lpstr>
      <vt:lpstr>Ciele</vt:lpstr>
      <vt:lpstr>Dosiahnuté výsledky</vt:lpstr>
      <vt:lpstr>Jav trblietania</vt:lpstr>
      <vt:lpstr>Výzvy pri tvorbe trblietavého materiálu</vt:lpstr>
      <vt:lpstr>Vývojové prostredie</vt:lpstr>
      <vt:lpstr>Prezentácia programu PowerPoint</vt:lpstr>
      <vt:lpstr>Tvorba upraveného Lit materiálu</vt:lpstr>
      <vt:lpstr>GUI materiálu, editor trblietok </vt:lpstr>
      <vt:lpstr>Aplikácia na porovnanie metód s nastaviteľnými parametrami </vt:lpstr>
      <vt:lpstr>Obmedzenia vlastného materiálu</vt:lpstr>
      <vt:lpstr>Implementované metódy trblietania</vt:lpstr>
      <vt:lpstr>Vlastná metóda trblietania</vt:lpstr>
      <vt:lpstr>Vylepšenia</vt:lpstr>
      <vt:lpstr>Obmedzenia vlastnej metódy</vt:lpstr>
      <vt:lpstr>Vyhodnotenie</vt:lpstr>
      <vt:lpstr>Ďalšie zlepšenia</vt:lpstr>
      <vt:lpstr>Použité existujúce metódy</vt:lpstr>
      <vt:lpstr>Ďakujem za Vašu pozornosť!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/>
  <cp:lastModifiedBy>Kica Róbert</cp:lastModifiedBy>
  <cp:revision>521</cp:revision>
  <dcterms:created xsi:type="dcterms:W3CDTF">2024-05-20T13:36:14Z</dcterms:created>
  <dcterms:modified xsi:type="dcterms:W3CDTF">2024-06-04T18:07:06Z</dcterms:modified>
</cp:coreProperties>
</file>